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f6c35c11c_2_110:notes"/>
          <p:cNvSpPr/>
          <p:nvPr>
            <p:ph idx="2" type="sldImg"/>
          </p:nvPr>
        </p:nvSpPr>
        <p:spPr>
          <a:xfrm>
            <a:off x="-571933" y="539750"/>
            <a:ext cx="8036791" cy="452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18f6c35c11c_2_110:notes"/>
          <p:cNvSpPr txBox="1"/>
          <p:nvPr>
            <p:ph idx="1" type="body"/>
          </p:nvPr>
        </p:nvSpPr>
        <p:spPr>
          <a:xfrm>
            <a:off x="679768" y="5376929"/>
            <a:ext cx="5438140" cy="380521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8f6c35c11c_2_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a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8f6c35c11c_2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8f6c35c11c_2_184: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f6c35c11c_2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18f6c35c11c_2_192: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8f6c35c11c_2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18f6c35c11c_2_200: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f6c35c11c_2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18f6c35c11c_2_208: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f6c35c11c_2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8f6c35c11c_2_216: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f6c35c11c_2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8f6c35c11c_2_224: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f6c35c11c_2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18f6c35c11c_2_233: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8f6c35c11c_2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18f6c35c11c_2_241: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f6c35c11c_2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18f6c35c11c_2_265: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f6c35c11c_2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18f6c35c11c_2_283: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f6c35c11c_2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18f6c35c11c_2_120: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8f6c35c11c_2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18f6c35c11c_2_292: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8f6c35c11c_2_3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8f6c35c11c_2_311: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8f6c35c11c_2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18f6c35c11c_2_318: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f6c35c11c_2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18f6c35c11c_2_325: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f6c35c11c_2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8f6c35c11c_2_332: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8f6c35c11c_2_359: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18f6c35c11c_2_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18f6c35c11c_2_3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a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8f6c35c11c_2_3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18f6c35c11c_2_366: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f6c35c11c_2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8f6c35c11c_2_130: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f6c35c11c_2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18f6c35c11c_2_136: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f6c35c11c_2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18f6c35c11c_2_143: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f6c35c11c_2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18f6c35c11c_2_149: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8f6c35c11c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8f6c35c11c_2_160: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f6c35c11c_2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18f6c35c11c_2_167: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f6c35c11c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8f6c35c11c_2_176:notes"/>
          <p:cNvSpPr/>
          <p:nvPr>
            <p:ph idx="2" type="sldImg"/>
          </p:nvPr>
        </p:nvSpPr>
        <p:spPr>
          <a:xfrm>
            <a:off x="684920" y="1143000"/>
            <a:ext cx="548815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
  <p:cSld name="1_Front Cover">
    <p:bg>
      <p:bgPr>
        <a:solidFill>
          <a:srgbClr val="F2F2F2"/>
        </a:solidFill>
      </p:bgPr>
    </p:bg>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 name="Google Shape;54;p14"/>
          <p:cNvSpPr/>
          <p:nvPr/>
        </p:nvSpPr>
        <p:spPr>
          <a:xfrm>
            <a:off x="415027" y="337500"/>
            <a:ext cx="1183784" cy="1485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p:txBody>
      </p:sp>
      <p:pic>
        <p:nvPicPr>
          <p:cNvPr id="55" name="Google Shape;55;p14"/>
          <p:cNvPicPr preferRelativeResize="0"/>
          <p:nvPr/>
        </p:nvPicPr>
        <p:blipFill rotWithShape="1">
          <a:blip r:embed="rId3">
            <a:alphaModFix/>
          </a:blip>
          <a:srcRect b="0" l="0" r="0" t="0"/>
          <a:stretch/>
        </p:blipFill>
        <p:spPr>
          <a:xfrm>
            <a:off x="3938768" y="4605873"/>
            <a:ext cx="1028673" cy="337500"/>
          </a:xfrm>
          <a:prstGeom prst="rect">
            <a:avLst/>
          </a:prstGeom>
          <a:noFill/>
          <a:ln>
            <a:noFill/>
          </a:ln>
        </p:spPr>
      </p:pic>
      <p:sp>
        <p:nvSpPr>
          <p:cNvPr id="56" name="Google Shape;56;p14"/>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5"/>
          <p:cNvSpPr/>
          <p:nvPr/>
        </p:nvSpPr>
        <p:spPr>
          <a:xfrm>
            <a:off x="415027" y="337500"/>
            <a:ext cx="1183784" cy="1485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p:txBody>
      </p:sp>
      <p:pic>
        <p:nvPicPr>
          <p:cNvPr id="60" name="Google Shape;60;p15"/>
          <p:cNvPicPr preferRelativeResize="0"/>
          <p:nvPr/>
        </p:nvPicPr>
        <p:blipFill rotWithShape="1">
          <a:blip r:embed="rId3">
            <a:alphaModFix/>
          </a:blip>
          <a:srcRect b="0" l="0" r="0" t="0"/>
          <a:stretch/>
        </p:blipFill>
        <p:spPr>
          <a:xfrm>
            <a:off x="3938768" y="4605873"/>
            <a:ext cx="1028673" cy="337500"/>
          </a:xfrm>
          <a:prstGeom prst="rect">
            <a:avLst/>
          </a:prstGeom>
          <a:noFill/>
          <a:ln>
            <a:noFill/>
          </a:ln>
        </p:spPr>
      </p:pic>
      <p:sp>
        <p:nvSpPr>
          <p:cNvPr id="61" name="Google Shape;61;p15"/>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0" r="0" t="0"/>
          <a:stretch/>
        </p:blipFill>
        <p:spPr>
          <a:xfrm>
            <a:off x="2" y="3296"/>
            <a:ext cx="7424738" cy="5140204"/>
          </a:xfrm>
          <a:prstGeom prst="rect">
            <a:avLst/>
          </a:prstGeom>
          <a:noFill/>
          <a:ln>
            <a:noFill/>
          </a:ln>
        </p:spPr>
      </p:pic>
      <p:sp>
        <p:nvSpPr>
          <p:cNvPr id="64" name="Google Shape;64;p16"/>
          <p:cNvSpPr/>
          <p:nvPr/>
        </p:nvSpPr>
        <p:spPr>
          <a:xfrm>
            <a:off x="2" y="0"/>
            <a:ext cx="9141069" cy="5143500"/>
          </a:xfrm>
          <a:prstGeom prst="rect">
            <a:avLst/>
          </a:prstGeom>
          <a:solidFill>
            <a:srgbClr val="1428A0">
              <a:alpha val="89019"/>
            </a:srgbClr>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Calibri"/>
              <a:ea typeface="Calibri"/>
              <a:cs typeface="Calibri"/>
              <a:sym typeface="Calibri"/>
            </a:endParaRPr>
          </a:p>
        </p:txBody>
      </p:sp>
      <p:sp>
        <p:nvSpPr>
          <p:cNvPr id="65" name="Google Shape;65;p16"/>
          <p:cNvSpPr/>
          <p:nvPr/>
        </p:nvSpPr>
        <p:spPr>
          <a:xfrm>
            <a:off x="415027" y="4257774"/>
            <a:ext cx="8311015" cy="5482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Arial"/>
              <a:buNone/>
            </a:pPr>
            <a:r>
              <a:rPr b="0" i="0" lang="ar" sz="900" u="none" cap="none" strike="noStrike">
                <a:solidFill>
                  <a:srgbClr val="FFFFFF"/>
                </a:solidFill>
                <a:latin typeface="Arial"/>
                <a:ea typeface="Arial"/>
                <a:cs typeface="Arial"/>
                <a:sym typeface="Arial"/>
              </a:rPr>
              <a:t>ⓒ2021 SAMSUNG. All rights reserved.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500"/>
              </a:spcBef>
              <a:spcAft>
                <a:spcPts val="0"/>
              </a:spcAft>
              <a:buClr>
                <a:srgbClr val="FFFFFF"/>
              </a:buClr>
              <a:buSzPts val="900"/>
              <a:buFont typeface="Arial"/>
              <a:buNone/>
            </a:pPr>
            <a:r>
              <a:rPr b="0" i="0" lang="ar" sz="900" u="none" cap="none" strike="noStrike">
                <a:solidFill>
                  <a:srgbClr val="FFFFFF"/>
                </a:solidFill>
                <a:latin typeface="Arial"/>
                <a:ea typeface="Arial"/>
                <a:cs typeface="Arial"/>
                <a:sym typeface="Arial"/>
              </a:rPr>
              <a:t>Samsung Electronics Corporate Citizenship Office holds the copyright of book.</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FFFFFF"/>
              </a:buClr>
              <a:buSzPts val="900"/>
              <a:buFont typeface="Arial"/>
              <a:buNone/>
            </a:pPr>
            <a:r>
              <a:rPr b="0" i="0" lang="ar" sz="9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900"/>
              <a:buFont typeface="Arial"/>
              <a:buNone/>
            </a:pPr>
            <a:r>
              <a:rPr b="0" i="0" lang="ar" sz="9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b="0" i="0" sz="1200" u="none" cap="none" strike="noStrike">
              <a:solidFill>
                <a:srgbClr val="000000"/>
              </a:solidFill>
              <a:latin typeface="Arial"/>
              <a:ea typeface="Arial"/>
              <a:cs typeface="Arial"/>
              <a:sym typeface="Arial"/>
            </a:endParaRPr>
          </a:p>
        </p:txBody>
      </p:sp>
      <p:pic>
        <p:nvPicPr>
          <p:cNvPr id="66" name="Google Shape;66;p16"/>
          <p:cNvPicPr preferRelativeResize="0"/>
          <p:nvPr/>
        </p:nvPicPr>
        <p:blipFill rotWithShape="1">
          <a:blip r:embed="rId3">
            <a:alphaModFix/>
          </a:blip>
          <a:srcRect b="0" l="0" r="0" t="0"/>
          <a:stretch/>
        </p:blipFill>
        <p:spPr>
          <a:xfrm>
            <a:off x="3427396" y="2267213"/>
            <a:ext cx="1857004" cy="609074"/>
          </a:xfrm>
          <a:prstGeom prst="rect">
            <a:avLst/>
          </a:prstGeom>
          <a:noFill/>
          <a:ln>
            <a:noFill/>
          </a:ln>
        </p:spPr>
      </p:pic>
      <p:sp>
        <p:nvSpPr>
          <p:cNvPr id="67" name="Google Shape;67;p16"/>
          <p:cNvSpPr/>
          <p:nvPr/>
        </p:nvSpPr>
        <p:spPr>
          <a:xfrm>
            <a:off x="415027" y="337500"/>
            <a:ext cx="1191675" cy="1485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p:txBody>
      </p:sp>
      <p:sp>
        <p:nvSpPr>
          <p:cNvPr id="68" name="Google Shape;68;p16"/>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2">
  <p:cSld name="2_Table of Contents2">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71" name="Google Shape;71;p17"/>
          <p:cNvCxnSpPr/>
          <p:nvPr/>
        </p:nvCxnSpPr>
        <p:spPr>
          <a:xfrm>
            <a:off x="415027" y="4818701"/>
            <a:ext cx="8311015" cy="0"/>
          </a:xfrm>
          <a:prstGeom prst="straightConnector1">
            <a:avLst/>
          </a:prstGeom>
          <a:noFill/>
          <a:ln cap="flat" cmpd="sng" w="9525">
            <a:solidFill>
              <a:srgbClr val="BFBFBF"/>
            </a:solidFill>
            <a:prstDash val="solid"/>
            <a:miter lim="800000"/>
            <a:headEnd len="sm" w="sm" type="none"/>
            <a:tailEnd len="sm" w="sm" type="none"/>
          </a:ln>
        </p:spPr>
      </p:cxnSp>
      <p:sp>
        <p:nvSpPr>
          <p:cNvPr id="72" name="Google Shape;72;p17"/>
          <p:cNvSpPr txBox="1"/>
          <p:nvPr/>
        </p:nvSpPr>
        <p:spPr>
          <a:xfrm>
            <a:off x="8159239" y="4873501"/>
            <a:ext cx="566802"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00"/>
              <a:buFont typeface="Arial"/>
              <a:buNone/>
            </a:pPr>
            <a:fld id="{00000000-1234-1234-1234-123412341234}" type="slidenum">
              <a:rPr b="0" i="0" lang="ar"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73" name="Google Shape;73;p17"/>
          <p:cNvSpPr/>
          <p:nvPr/>
        </p:nvSpPr>
        <p:spPr>
          <a:xfrm>
            <a:off x="415027" y="4873501"/>
            <a:ext cx="2667428" cy="126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ar" sz="1000" u="none" cap="none" strike="noStrike">
                <a:solidFill>
                  <a:srgbClr val="7F7F7F"/>
                </a:solidFill>
                <a:latin typeface="Arial"/>
                <a:ea typeface="Arial"/>
                <a:cs typeface="Arial"/>
                <a:sym typeface="Arial"/>
              </a:rPr>
              <a:t>Samsung Innovation Campus</a:t>
            </a:r>
            <a:endParaRPr b="0" i="0" sz="1200" u="none" cap="none" strike="noStrike">
              <a:solidFill>
                <a:srgbClr val="000000"/>
              </a:solidFill>
              <a:latin typeface="Arial"/>
              <a:ea typeface="Arial"/>
              <a:cs typeface="Arial"/>
              <a:sym typeface="Arial"/>
            </a:endParaRPr>
          </a:p>
        </p:txBody>
      </p:sp>
      <p:sp>
        <p:nvSpPr>
          <p:cNvPr id="74" name="Google Shape;74;p17"/>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able of Contents">
  <p:cSld name="3_Table of Contents">
    <p:spTree>
      <p:nvGrpSpPr>
        <p:cNvPr id="75" name="Shape 75"/>
        <p:cNvGrpSpPr/>
        <p:nvPr/>
      </p:nvGrpSpPr>
      <p:grpSpPr>
        <a:xfrm>
          <a:off x="0" y="0"/>
          <a:ext cx="0" cy="0"/>
          <a:chOff x="0" y="0"/>
          <a:chExt cx="0" cy="0"/>
        </a:xfrm>
      </p:grpSpPr>
      <p:cxnSp>
        <p:nvCxnSpPr>
          <p:cNvPr id="76" name="Google Shape;76;p18"/>
          <p:cNvCxnSpPr/>
          <p:nvPr/>
        </p:nvCxnSpPr>
        <p:spPr>
          <a:xfrm>
            <a:off x="415027" y="4818701"/>
            <a:ext cx="8311015" cy="0"/>
          </a:xfrm>
          <a:prstGeom prst="straightConnector1">
            <a:avLst/>
          </a:prstGeom>
          <a:noFill/>
          <a:ln cap="flat" cmpd="sng" w="9525">
            <a:solidFill>
              <a:srgbClr val="BFBFBF"/>
            </a:solidFill>
            <a:prstDash val="solid"/>
            <a:miter lim="800000"/>
            <a:headEnd len="sm" w="sm" type="none"/>
            <a:tailEnd len="sm" w="sm" type="none"/>
          </a:ln>
        </p:spPr>
      </p:cxnSp>
      <p:sp>
        <p:nvSpPr>
          <p:cNvPr id="77" name="Google Shape;77;p18"/>
          <p:cNvSpPr txBox="1"/>
          <p:nvPr/>
        </p:nvSpPr>
        <p:spPr>
          <a:xfrm>
            <a:off x="8159239" y="4873501"/>
            <a:ext cx="566802"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00"/>
              <a:buFont typeface="Arial"/>
              <a:buNone/>
            </a:pPr>
            <a:fld id="{00000000-1234-1234-1234-123412341234}" type="slidenum">
              <a:rPr b="0" i="0" lang="ar"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78" name="Google Shape;78;p18"/>
          <p:cNvSpPr/>
          <p:nvPr/>
        </p:nvSpPr>
        <p:spPr>
          <a:xfrm>
            <a:off x="415027" y="4873501"/>
            <a:ext cx="2667428" cy="126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ar" sz="1000" u="none" cap="none" strike="noStrike">
                <a:solidFill>
                  <a:srgbClr val="7F7F7F"/>
                </a:solidFill>
                <a:latin typeface="Arial"/>
                <a:ea typeface="Arial"/>
                <a:cs typeface="Arial"/>
                <a:sym typeface="Arial"/>
              </a:rPr>
              <a:t>Samsung Innovation Campus</a:t>
            </a:r>
            <a:endParaRPr b="0" i="0" sz="1200" u="none" cap="none" strike="noStrike">
              <a:solidFill>
                <a:srgbClr val="000000"/>
              </a:solidFill>
              <a:latin typeface="Arial"/>
              <a:ea typeface="Arial"/>
              <a:cs typeface="Arial"/>
              <a:sym typeface="Arial"/>
            </a:endParaRPr>
          </a:p>
        </p:txBody>
      </p:sp>
      <p:grpSp>
        <p:nvGrpSpPr>
          <p:cNvPr id="79" name="Google Shape;79;p18"/>
          <p:cNvGrpSpPr/>
          <p:nvPr/>
        </p:nvGrpSpPr>
        <p:grpSpPr>
          <a:xfrm>
            <a:off x="0" y="1"/>
            <a:ext cx="9144000" cy="749852"/>
            <a:chOff x="0" y="1"/>
            <a:chExt cx="9906000" cy="999802"/>
          </a:xfrm>
        </p:grpSpPr>
        <p:sp>
          <p:nvSpPr>
            <p:cNvPr id="80" name="Google Shape;80;p18"/>
            <p:cNvSpPr/>
            <p:nvPr/>
          </p:nvSpPr>
          <p:spPr>
            <a:xfrm>
              <a:off x="0" y="619930"/>
              <a:ext cx="9906000" cy="379873"/>
            </a:xfrm>
            <a:prstGeom prst="rect">
              <a:avLst/>
            </a:prstGeom>
            <a:solidFill>
              <a:srgbClr val="F1F1F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1" name="Google Shape;81;p18"/>
            <p:cNvSpPr/>
            <p:nvPr/>
          </p:nvSpPr>
          <p:spPr>
            <a:xfrm>
              <a:off x="0" y="1"/>
              <a:ext cx="9906000" cy="877824"/>
            </a:xfrm>
            <a:prstGeom prst="rect">
              <a:avLst/>
            </a:prstGeom>
            <a:solidFill>
              <a:srgbClr val="1429A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nvGrpSpPr>
          <p:cNvPr id="82" name="Google Shape;82;p18"/>
          <p:cNvGrpSpPr/>
          <p:nvPr/>
        </p:nvGrpSpPr>
        <p:grpSpPr>
          <a:xfrm>
            <a:off x="415384" y="938532"/>
            <a:ext cx="8324309" cy="3745482"/>
            <a:chOff x="578678" y="1436154"/>
            <a:chExt cx="8748000" cy="4993976"/>
          </a:xfrm>
        </p:grpSpPr>
        <p:sp>
          <p:nvSpPr>
            <p:cNvPr id="83" name="Google Shape;83;p18"/>
            <p:cNvSpPr/>
            <p:nvPr/>
          </p:nvSpPr>
          <p:spPr>
            <a:xfrm>
              <a:off x="578678" y="1436154"/>
              <a:ext cx="8748000" cy="811746"/>
            </a:xfrm>
            <a:prstGeom prst="rect">
              <a:avLst/>
            </a:prstGeom>
            <a:solidFill>
              <a:srgbClr val="ECEFF6"/>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4" name="Google Shape;84;p18"/>
            <p:cNvSpPr/>
            <p:nvPr/>
          </p:nvSpPr>
          <p:spPr>
            <a:xfrm>
              <a:off x="578678" y="2286000"/>
              <a:ext cx="8748000" cy="4144130"/>
            </a:xfrm>
            <a:prstGeom prst="rect">
              <a:avLst/>
            </a:prstGeom>
            <a:solidFill>
              <a:srgbClr val="ECEFF6"/>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5" name="Google Shape;85;p18"/>
            <p:cNvSpPr/>
            <p:nvPr/>
          </p:nvSpPr>
          <p:spPr>
            <a:xfrm>
              <a:off x="768350" y="1631455"/>
              <a:ext cx="1029652" cy="492443"/>
            </a:xfrm>
            <a:prstGeom prst="rect">
              <a:avLst/>
            </a:prstGeom>
            <a:solidFill>
              <a:srgbClr val="ECEF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ar" sz="2800" u="none" cap="none" strike="noStrike">
                  <a:solidFill>
                    <a:srgbClr val="0D0D0D"/>
                  </a:solidFill>
                  <a:latin typeface="Arial"/>
                  <a:ea typeface="Arial"/>
                  <a:cs typeface="Arial"/>
                  <a:sym typeface="Arial"/>
                </a:rPr>
                <a:t>Q1.</a:t>
              </a:r>
              <a:endParaRPr b="0" i="0" sz="1200" u="none" cap="none" strike="noStrike">
                <a:solidFill>
                  <a:srgbClr val="000000"/>
                </a:solidFill>
                <a:latin typeface="Arial"/>
                <a:ea typeface="Arial"/>
                <a:cs typeface="Arial"/>
                <a:sym typeface="Arial"/>
              </a:endParaRPr>
            </a:p>
          </p:txBody>
        </p:sp>
      </p:grpSp>
      <p:sp>
        <p:nvSpPr>
          <p:cNvPr id="86" name="Google Shape;86;p18"/>
          <p:cNvSpPr txBox="1"/>
          <p:nvPr/>
        </p:nvSpPr>
        <p:spPr>
          <a:xfrm>
            <a:off x="4372529" y="4873501"/>
            <a:ext cx="4119140"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r>
              <a:rPr b="0" i="0" lang="ar" sz="800" u="none" cap="none" strike="noStrike">
                <a:solidFill>
                  <a:srgbClr val="7F7F7F"/>
                </a:solidFill>
                <a:latin typeface="Arial"/>
                <a:ea typeface="Arial"/>
                <a:cs typeface="Arial"/>
                <a:sym typeface="Arial"/>
              </a:rPr>
              <a:t>Chapter 5. Machine Learning 1 – Supervised Learning</a:t>
            </a:r>
            <a:endParaRPr b="0" i="0" sz="800" u="none" cap="none" strike="noStrike">
              <a:solidFill>
                <a:srgbClr val="7F7F7F"/>
              </a:solidFill>
              <a:latin typeface="Arial"/>
              <a:ea typeface="Arial"/>
              <a:cs typeface="Arial"/>
              <a:sym typeface="Arial"/>
            </a:endParaRPr>
          </a:p>
        </p:txBody>
      </p:sp>
      <p:sp>
        <p:nvSpPr>
          <p:cNvPr id="87" name="Google Shape;87;p18"/>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88" name="Shape 88"/>
        <p:cNvGrpSpPr/>
        <p:nvPr/>
      </p:nvGrpSpPr>
      <p:grpSpPr>
        <a:xfrm>
          <a:off x="0" y="0"/>
          <a:ext cx="0" cy="0"/>
          <a:chOff x="0" y="0"/>
          <a:chExt cx="0" cy="0"/>
        </a:xfrm>
      </p:grpSpPr>
      <p:grpSp>
        <p:nvGrpSpPr>
          <p:cNvPr id="89" name="Google Shape;89;p19"/>
          <p:cNvGrpSpPr/>
          <p:nvPr/>
        </p:nvGrpSpPr>
        <p:grpSpPr>
          <a:xfrm>
            <a:off x="415027" y="1096670"/>
            <a:ext cx="8311015" cy="3375212"/>
            <a:chOff x="578678" y="1445207"/>
            <a:chExt cx="8748000" cy="4136077"/>
          </a:xfrm>
        </p:grpSpPr>
        <p:sp>
          <p:nvSpPr>
            <p:cNvPr id="90" name="Google Shape;90;p19"/>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91" name="Google Shape;91;p19"/>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92" name="Google Shape;92;p19"/>
            <p:cNvSpPr/>
            <p:nvPr/>
          </p:nvSpPr>
          <p:spPr>
            <a:xfrm rot="2700000">
              <a:off x="8915045" y="1573924"/>
              <a:ext cx="396525" cy="198725"/>
            </a:xfrm>
            <a:prstGeom prst="triangle">
              <a:avLst>
                <a:gd fmla="val 50000" name="adj"/>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nvGrpSpPr>
          <p:cNvPr id="93" name="Google Shape;93;p19"/>
          <p:cNvGrpSpPr/>
          <p:nvPr/>
        </p:nvGrpSpPr>
        <p:grpSpPr>
          <a:xfrm>
            <a:off x="0" y="1"/>
            <a:ext cx="9144000" cy="749852"/>
            <a:chOff x="0" y="1"/>
            <a:chExt cx="9906000" cy="999802"/>
          </a:xfrm>
        </p:grpSpPr>
        <p:sp>
          <p:nvSpPr>
            <p:cNvPr id="94" name="Google Shape;94;p19"/>
            <p:cNvSpPr/>
            <p:nvPr/>
          </p:nvSpPr>
          <p:spPr>
            <a:xfrm>
              <a:off x="0" y="619930"/>
              <a:ext cx="9906000" cy="379873"/>
            </a:xfrm>
            <a:prstGeom prst="rect">
              <a:avLst/>
            </a:prstGeom>
            <a:solidFill>
              <a:srgbClr val="F1F1F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95" name="Google Shape;95;p19"/>
            <p:cNvSpPr/>
            <p:nvPr/>
          </p:nvSpPr>
          <p:spPr>
            <a:xfrm>
              <a:off x="0" y="1"/>
              <a:ext cx="9906000" cy="877824"/>
            </a:xfrm>
            <a:prstGeom prst="rect">
              <a:avLst/>
            </a:prstGeom>
            <a:solidFill>
              <a:srgbClr val="1429A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cxnSp>
        <p:nvCxnSpPr>
          <p:cNvPr id="96" name="Google Shape;96;p19"/>
          <p:cNvCxnSpPr/>
          <p:nvPr/>
        </p:nvCxnSpPr>
        <p:spPr>
          <a:xfrm>
            <a:off x="415027" y="4818701"/>
            <a:ext cx="8311015" cy="0"/>
          </a:xfrm>
          <a:prstGeom prst="straightConnector1">
            <a:avLst/>
          </a:prstGeom>
          <a:noFill/>
          <a:ln cap="flat" cmpd="sng" w="9525">
            <a:solidFill>
              <a:srgbClr val="BFBFBF"/>
            </a:solidFill>
            <a:prstDash val="solid"/>
            <a:miter lim="800000"/>
            <a:headEnd len="sm" w="sm" type="none"/>
            <a:tailEnd len="sm" w="sm" type="none"/>
          </a:ln>
        </p:spPr>
      </p:cxnSp>
      <p:sp>
        <p:nvSpPr>
          <p:cNvPr id="97" name="Google Shape;97;p19"/>
          <p:cNvSpPr txBox="1"/>
          <p:nvPr/>
        </p:nvSpPr>
        <p:spPr>
          <a:xfrm>
            <a:off x="8159239" y="4873501"/>
            <a:ext cx="566802"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00"/>
              <a:buFont typeface="Arial"/>
              <a:buNone/>
            </a:pPr>
            <a:fld id="{00000000-1234-1234-1234-123412341234}" type="slidenum">
              <a:rPr b="0" i="0" lang="ar"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98" name="Google Shape;98;p19"/>
          <p:cNvSpPr/>
          <p:nvPr/>
        </p:nvSpPr>
        <p:spPr>
          <a:xfrm>
            <a:off x="415027" y="4873501"/>
            <a:ext cx="2667428" cy="126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ar" sz="1000" u="none" cap="none" strike="noStrike">
                <a:solidFill>
                  <a:srgbClr val="7F7F7F"/>
                </a:solidFill>
                <a:latin typeface="Arial"/>
                <a:ea typeface="Arial"/>
                <a:cs typeface="Arial"/>
                <a:sym typeface="Arial"/>
              </a:rPr>
              <a:t>Samsung Innovation Campus</a:t>
            </a:r>
            <a:endParaRPr b="0" i="0" sz="1200" u="none" cap="none" strike="noStrike">
              <a:solidFill>
                <a:srgbClr val="000000"/>
              </a:solidFill>
              <a:latin typeface="Arial"/>
              <a:ea typeface="Arial"/>
              <a:cs typeface="Arial"/>
              <a:sym typeface="Arial"/>
            </a:endParaRPr>
          </a:p>
        </p:txBody>
      </p:sp>
      <p:grpSp>
        <p:nvGrpSpPr>
          <p:cNvPr id="99" name="Google Shape;99;p19"/>
          <p:cNvGrpSpPr/>
          <p:nvPr/>
        </p:nvGrpSpPr>
        <p:grpSpPr>
          <a:xfrm>
            <a:off x="690308" y="1806618"/>
            <a:ext cx="7882708" cy="2477646"/>
            <a:chOff x="747834" y="2129937"/>
            <a:chExt cx="8539600" cy="3303528"/>
          </a:xfrm>
        </p:grpSpPr>
        <p:grpSp>
          <p:nvGrpSpPr>
            <p:cNvPr id="100" name="Google Shape;100;p19"/>
            <p:cNvGrpSpPr/>
            <p:nvPr/>
          </p:nvGrpSpPr>
          <p:grpSpPr>
            <a:xfrm>
              <a:off x="747834" y="2129937"/>
              <a:ext cx="8539600" cy="1267182"/>
              <a:chOff x="805623" y="2423005"/>
              <a:chExt cx="8539600" cy="1267182"/>
            </a:xfrm>
          </p:grpSpPr>
          <p:grpSp>
            <p:nvGrpSpPr>
              <p:cNvPr id="101" name="Google Shape;101;p19"/>
              <p:cNvGrpSpPr/>
              <p:nvPr/>
            </p:nvGrpSpPr>
            <p:grpSpPr>
              <a:xfrm>
                <a:off x="966158" y="2423005"/>
                <a:ext cx="8379065" cy="1267182"/>
                <a:chOff x="1098893" y="2558690"/>
                <a:chExt cx="8379065" cy="1267182"/>
              </a:xfrm>
            </p:grpSpPr>
            <p:sp>
              <p:nvSpPr>
                <p:cNvPr id="102" name="Google Shape;102;p19"/>
                <p:cNvSpPr/>
                <p:nvPr/>
              </p:nvSpPr>
              <p:spPr>
                <a:xfrm>
                  <a:off x="1098894" y="2558690"/>
                  <a:ext cx="7907946" cy="20737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1200"/>
                    <a:buFont typeface="Arial"/>
                    <a:buNone/>
                  </a:pPr>
                  <a:r>
                    <a:rPr b="1" i="0" lang="ar" sz="1200" u="none" cap="none" strike="noStrike">
                      <a:solidFill>
                        <a:srgbClr val="0D0D0D"/>
                      </a:solidFill>
                      <a:latin typeface="Arial"/>
                      <a:ea typeface="Arial"/>
                      <a:cs typeface="Arial"/>
                      <a:sym typeface="Arial"/>
                    </a:rPr>
                    <a:t>Guideline, mechanisms &amp; contingency plan</a:t>
                  </a:r>
                  <a:endParaRPr b="0" i="0" sz="1200" u="none" cap="none" strike="noStrike">
                    <a:solidFill>
                      <a:srgbClr val="000000"/>
                    </a:solidFill>
                    <a:latin typeface="Arial"/>
                    <a:ea typeface="Arial"/>
                    <a:cs typeface="Arial"/>
                    <a:sym typeface="Arial"/>
                  </a:endParaRPr>
                </a:p>
              </p:txBody>
            </p:sp>
            <p:sp>
              <p:nvSpPr>
                <p:cNvPr id="103" name="Google Shape;103;p19"/>
                <p:cNvSpPr/>
                <p:nvPr/>
              </p:nvSpPr>
              <p:spPr>
                <a:xfrm>
                  <a:off x="1098893" y="2799950"/>
                  <a:ext cx="8379065" cy="1025922"/>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0" i="0" lang="ar" sz="1100" u="none" cap="none" strike="noStrike">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b="0" i="0" sz="1200" u="none" cap="none" strike="noStrike">
                    <a:solidFill>
                      <a:srgbClr val="000000"/>
                    </a:solidFill>
                    <a:latin typeface="Arial"/>
                    <a:ea typeface="Arial"/>
                    <a:cs typeface="Arial"/>
                    <a:sym typeface="Arial"/>
                  </a:endParaRPr>
                </a:p>
              </p:txBody>
            </p:sp>
          </p:grpSp>
          <p:sp>
            <p:nvSpPr>
              <p:cNvPr id="104" name="Google Shape;104;p19"/>
              <p:cNvSpPr/>
              <p:nvPr/>
            </p:nvSpPr>
            <p:spPr>
              <a:xfrm>
                <a:off x="805623" y="2439855"/>
                <a:ext cx="36000" cy="179958"/>
              </a:xfrm>
              <a:prstGeom prst="rect">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105" name="Google Shape;105;p19"/>
            <p:cNvGrpSpPr/>
            <p:nvPr/>
          </p:nvGrpSpPr>
          <p:grpSpPr>
            <a:xfrm>
              <a:off x="747834" y="3559917"/>
              <a:ext cx="8539600" cy="1055714"/>
              <a:chOff x="805623" y="3889855"/>
              <a:chExt cx="8539600" cy="1055714"/>
            </a:xfrm>
          </p:grpSpPr>
          <p:grpSp>
            <p:nvGrpSpPr>
              <p:cNvPr id="106" name="Google Shape;106;p19"/>
              <p:cNvGrpSpPr/>
              <p:nvPr/>
            </p:nvGrpSpPr>
            <p:grpSpPr>
              <a:xfrm>
                <a:off x="958539" y="3889855"/>
                <a:ext cx="8386684" cy="1055714"/>
                <a:chOff x="1098894" y="2558690"/>
                <a:chExt cx="8386684" cy="1055714"/>
              </a:xfrm>
            </p:grpSpPr>
            <p:sp>
              <p:nvSpPr>
                <p:cNvPr id="107" name="Google Shape;107;p19"/>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1200"/>
                    <a:buFont typeface="Arial"/>
                    <a:buNone/>
                  </a:pPr>
                  <a:r>
                    <a:rPr b="1" i="0" lang="ar" sz="1200" u="none" cap="none" strike="noStrike">
                      <a:solidFill>
                        <a:srgbClr val="0D0D0D"/>
                      </a:solidFill>
                      <a:latin typeface="Arial"/>
                      <a:ea typeface="Arial"/>
                      <a:cs typeface="Arial"/>
                      <a:sym typeface="Arial"/>
                    </a:rPr>
                    <a:t>Pairing similar, not necessarily equal, abilities as partners</a:t>
                  </a:r>
                  <a:endParaRPr b="0" i="0" sz="1200" u="none" cap="none" strike="noStrike">
                    <a:solidFill>
                      <a:srgbClr val="000000"/>
                    </a:solidFill>
                    <a:latin typeface="Arial"/>
                    <a:ea typeface="Arial"/>
                    <a:cs typeface="Arial"/>
                    <a:sym typeface="Arial"/>
                  </a:endParaRPr>
                </a:p>
              </p:txBody>
            </p:sp>
            <p:sp>
              <p:nvSpPr>
                <p:cNvPr id="108" name="Google Shape;108;p19"/>
                <p:cNvSpPr/>
                <p:nvPr/>
              </p:nvSpPr>
              <p:spPr>
                <a:xfrm>
                  <a:off x="1098894" y="2799950"/>
                  <a:ext cx="8386684" cy="814454"/>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0" i="0" lang="ar" sz="1100" u="none" cap="none" strike="noStrike">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b="0" i="0" sz="1200" u="none" cap="none" strike="noStrike">
                    <a:solidFill>
                      <a:srgbClr val="000000"/>
                    </a:solidFill>
                    <a:latin typeface="Arial"/>
                    <a:ea typeface="Arial"/>
                    <a:cs typeface="Arial"/>
                    <a:sym typeface="Arial"/>
                  </a:endParaRPr>
                </a:p>
              </p:txBody>
            </p:sp>
          </p:grpSp>
          <p:sp>
            <p:nvSpPr>
              <p:cNvPr id="109" name="Google Shape;109;p19"/>
              <p:cNvSpPr/>
              <p:nvPr/>
            </p:nvSpPr>
            <p:spPr>
              <a:xfrm>
                <a:off x="805623" y="3897487"/>
                <a:ext cx="36000" cy="179958"/>
              </a:xfrm>
              <a:prstGeom prst="rect">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110" name="Google Shape;110;p19"/>
            <p:cNvGrpSpPr/>
            <p:nvPr/>
          </p:nvGrpSpPr>
          <p:grpSpPr>
            <a:xfrm>
              <a:off x="747834" y="4781836"/>
              <a:ext cx="8539600" cy="651629"/>
              <a:chOff x="805623" y="5143345"/>
              <a:chExt cx="8539600" cy="651629"/>
            </a:xfrm>
          </p:grpSpPr>
          <p:grpSp>
            <p:nvGrpSpPr>
              <p:cNvPr id="111" name="Google Shape;111;p19"/>
              <p:cNvGrpSpPr/>
              <p:nvPr/>
            </p:nvGrpSpPr>
            <p:grpSpPr>
              <a:xfrm>
                <a:off x="966159" y="5143345"/>
                <a:ext cx="8379064" cy="651629"/>
                <a:chOff x="1098894" y="2558690"/>
                <a:chExt cx="8379064" cy="651629"/>
              </a:xfrm>
            </p:grpSpPr>
            <p:sp>
              <p:nvSpPr>
                <p:cNvPr id="112" name="Google Shape;112;p19"/>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1" i="0" lang="ar" sz="1100" u="none" cap="none" strike="noStrike">
                      <a:solidFill>
                        <a:srgbClr val="0D0D0D"/>
                      </a:solidFill>
                      <a:latin typeface="Arial"/>
                      <a:ea typeface="Arial"/>
                      <a:cs typeface="Arial"/>
                      <a:sym typeface="Arial"/>
                    </a:rPr>
                    <a:t>Motivate students by offering extra incentives </a:t>
                  </a:r>
                  <a:endParaRPr b="0" i="0" sz="1200" u="none" cap="none" strike="noStrike">
                    <a:solidFill>
                      <a:srgbClr val="000000"/>
                    </a:solidFill>
                    <a:latin typeface="Arial"/>
                    <a:ea typeface="Arial"/>
                    <a:cs typeface="Arial"/>
                    <a:sym typeface="Arial"/>
                  </a:endParaRPr>
                </a:p>
              </p:txBody>
            </p:sp>
            <p:sp>
              <p:nvSpPr>
                <p:cNvPr id="113" name="Google Shape;113;p19"/>
                <p:cNvSpPr/>
                <p:nvPr/>
              </p:nvSpPr>
              <p:spPr>
                <a:xfrm>
                  <a:off x="1098894" y="2799950"/>
                  <a:ext cx="8379064" cy="410369"/>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0" i="0" lang="ar" sz="1100" u="none" cap="none" strike="noStrike">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b="0" i="0" sz="1200" u="none" cap="none" strike="noStrike">
                    <a:solidFill>
                      <a:srgbClr val="000000"/>
                    </a:solidFill>
                    <a:latin typeface="Arial"/>
                    <a:ea typeface="Arial"/>
                    <a:cs typeface="Arial"/>
                    <a:sym typeface="Arial"/>
                  </a:endParaRPr>
                </a:p>
              </p:txBody>
            </p:sp>
          </p:grpSp>
          <p:sp>
            <p:nvSpPr>
              <p:cNvPr id="114" name="Google Shape;114;p19"/>
              <p:cNvSpPr/>
              <p:nvPr/>
            </p:nvSpPr>
            <p:spPr>
              <a:xfrm>
                <a:off x="805623" y="5156017"/>
                <a:ext cx="36000" cy="179958"/>
              </a:xfrm>
              <a:prstGeom prst="rect">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grpSp>
        <p:nvGrpSpPr>
          <p:cNvPr id="115" name="Google Shape;115;p19"/>
          <p:cNvGrpSpPr/>
          <p:nvPr/>
        </p:nvGrpSpPr>
        <p:grpSpPr>
          <a:xfrm>
            <a:off x="544438" y="1191354"/>
            <a:ext cx="6106767" cy="323165"/>
            <a:chOff x="790976" y="1592058"/>
            <a:chExt cx="6615664" cy="430887"/>
          </a:xfrm>
        </p:grpSpPr>
        <p:sp>
          <p:nvSpPr>
            <p:cNvPr id="116" name="Google Shape;116;p19"/>
            <p:cNvSpPr/>
            <p:nvPr/>
          </p:nvSpPr>
          <p:spPr>
            <a:xfrm>
              <a:off x="1332314" y="1592058"/>
              <a:ext cx="6074326"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ar" sz="2400" u="none" cap="none" strike="noStrike">
                  <a:solidFill>
                    <a:srgbClr val="0D0D0D"/>
                  </a:solidFill>
                  <a:latin typeface="Arial"/>
                  <a:ea typeface="Arial"/>
                  <a:cs typeface="Arial"/>
                  <a:sym typeface="Arial"/>
                </a:rPr>
                <a:t>Pair Programming Practice</a:t>
              </a:r>
              <a:endParaRPr b="0" i="0" sz="1200" u="none" cap="none" strike="noStrike">
                <a:solidFill>
                  <a:srgbClr val="000000"/>
                </a:solidFill>
                <a:latin typeface="Arial"/>
                <a:ea typeface="Arial"/>
                <a:cs typeface="Arial"/>
                <a:sym typeface="Arial"/>
              </a:endParaRPr>
            </a:p>
          </p:txBody>
        </p:sp>
        <p:pic>
          <p:nvPicPr>
            <p:cNvPr id="117" name="Google Shape;117;p19"/>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118" name="Google Shape;118;p19"/>
          <p:cNvSpPr txBox="1"/>
          <p:nvPr/>
        </p:nvSpPr>
        <p:spPr>
          <a:xfrm>
            <a:off x="4372529" y="4873501"/>
            <a:ext cx="4119140"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r>
              <a:rPr b="0" i="0" lang="ar" sz="800" u="none" cap="none" strike="noStrike">
                <a:solidFill>
                  <a:srgbClr val="7F7F7F"/>
                </a:solidFill>
                <a:latin typeface="Arial"/>
                <a:ea typeface="Arial"/>
                <a:cs typeface="Arial"/>
                <a:sym typeface="Arial"/>
              </a:rPr>
              <a:t>Chapter 5. Machine Learning 1 – Supervised Learning</a:t>
            </a:r>
            <a:endParaRPr b="0" i="0" sz="800" u="none" cap="none" strike="noStrike">
              <a:solidFill>
                <a:srgbClr val="7F7F7F"/>
              </a:solidFill>
              <a:latin typeface="Arial"/>
              <a:ea typeface="Arial"/>
              <a:cs typeface="Arial"/>
              <a:sym typeface="Arial"/>
            </a:endParaRPr>
          </a:p>
        </p:txBody>
      </p:sp>
      <p:sp>
        <p:nvSpPr>
          <p:cNvPr id="119" name="Google Shape;119;p19"/>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120" name="Shape 120"/>
        <p:cNvGrpSpPr/>
        <p:nvPr/>
      </p:nvGrpSpPr>
      <p:grpSpPr>
        <a:xfrm>
          <a:off x="0" y="0"/>
          <a:ext cx="0" cy="0"/>
          <a:chOff x="0" y="0"/>
          <a:chExt cx="0" cy="0"/>
        </a:xfrm>
      </p:grpSpPr>
      <p:grpSp>
        <p:nvGrpSpPr>
          <p:cNvPr id="121" name="Google Shape;121;p20"/>
          <p:cNvGrpSpPr/>
          <p:nvPr/>
        </p:nvGrpSpPr>
        <p:grpSpPr>
          <a:xfrm>
            <a:off x="0" y="1"/>
            <a:ext cx="9144000" cy="749852"/>
            <a:chOff x="0" y="1"/>
            <a:chExt cx="9906000" cy="999802"/>
          </a:xfrm>
        </p:grpSpPr>
        <p:sp>
          <p:nvSpPr>
            <p:cNvPr id="122" name="Google Shape;122;p20"/>
            <p:cNvSpPr/>
            <p:nvPr/>
          </p:nvSpPr>
          <p:spPr>
            <a:xfrm>
              <a:off x="0" y="619930"/>
              <a:ext cx="9906000" cy="379873"/>
            </a:xfrm>
            <a:prstGeom prst="rect">
              <a:avLst/>
            </a:prstGeom>
            <a:solidFill>
              <a:srgbClr val="F1F1F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23" name="Google Shape;123;p20"/>
            <p:cNvSpPr/>
            <p:nvPr/>
          </p:nvSpPr>
          <p:spPr>
            <a:xfrm>
              <a:off x="0" y="1"/>
              <a:ext cx="9906000" cy="877824"/>
            </a:xfrm>
            <a:prstGeom prst="rect">
              <a:avLst/>
            </a:prstGeom>
            <a:solidFill>
              <a:srgbClr val="1429A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cxnSp>
        <p:nvCxnSpPr>
          <p:cNvPr id="124" name="Google Shape;124;p20"/>
          <p:cNvCxnSpPr/>
          <p:nvPr/>
        </p:nvCxnSpPr>
        <p:spPr>
          <a:xfrm>
            <a:off x="415027" y="4818701"/>
            <a:ext cx="8311015" cy="0"/>
          </a:xfrm>
          <a:prstGeom prst="straightConnector1">
            <a:avLst/>
          </a:prstGeom>
          <a:noFill/>
          <a:ln cap="flat" cmpd="sng" w="9525">
            <a:solidFill>
              <a:srgbClr val="BFBFBF"/>
            </a:solidFill>
            <a:prstDash val="solid"/>
            <a:miter lim="800000"/>
            <a:headEnd len="sm" w="sm" type="none"/>
            <a:tailEnd len="sm" w="sm" type="none"/>
          </a:ln>
        </p:spPr>
      </p:cxnSp>
      <p:sp>
        <p:nvSpPr>
          <p:cNvPr id="125" name="Google Shape;125;p20"/>
          <p:cNvSpPr txBox="1"/>
          <p:nvPr/>
        </p:nvSpPr>
        <p:spPr>
          <a:xfrm>
            <a:off x="8159239" y="4873501"/>
            <a:ext cx="566802"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00"/>
              <a:buFont typeface="Arial"/>
              <a:buNone/>
            </a:pPr>
            <a:fld id="{00000000-1234-1234-1234-123412341234}" type="slidenum">
              <a:rPr b="0" i="0" lang="ar"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126" name="Google Shape;126;p20"/>
          <p:cNvSpPr/>
          <p:nvPr/>
        </p:nvSpPr>
        <p:spPr>
          <a:xfrm>
            <a:off x="415027" y="4873501"/>
            <a:ext cx="2667428" cy="126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ar" sz="1000" u="none" cap="none" strike="noStrike">
                <a:solidFill>
                  <a:srgbClr val="7F7F7F"/>
                </a:solidFill>
                <a:latin typeface="Arial"/>
                <a:ea typeface="Arial"/>
                <a:cs typeface="Arial"/>
                <a:sym typeface="Arial"/>
              </a:rPr>
              <a:t>Samsung Innovation Campus</a:t>
            </a:r>
            <a:endParaRPr b="0" i="0" sz="1200" u="none" cap="none" strike="noStrike">
              <a:solidFill>
                <a:srgbClr val="000000"/>
              </a:solidFill>
              <a:latin typeface="Arial"/>
              <a:ea typeface="Arial"/>
              <a:cs typeface="Arial"/>
              <a:sym typeface="Arial"/>
            </a:endParaRPr>
          </a:p>
        </p:txBody>
      </p:sp>
      <p:grpSp>
        <p:nvGrpSpPr>
          <p:cNvPr id="127" name="Google Shape;127;p20"/>
          <p:cNvGrpSpPr/>
          <p:nvPr/>
        </p:nvGrpSpPr>
        <p:grpSpPr>
          <a:xfrm>
            <a:off x="415027" y="1096670"/>
            <a:ext cx="8311015" cy="3375212"/>
            <a:chOff x="449612" y="1219200"/>
            <a:chExt cx="9003600" cy="4500283"/>
          </a:xfrm>
        </p:grpSpPr>
        <p:grpSp>
          <p:nvGrpSpPr>
            <p:cNvPr id="128" name="Google Shape;128;p20"/>
            <p:cNvGrpSpPr/>
            <p:nvPr/>
          </p:nvGrpSpPr>
          <p:grpSpPr>
            <a:xfrm>
              <a:off x="449612" y="1219200"/>
              <a:ext cx="9003600" cy="4500283"/>
              <a:chOff x="578678" y="1445207"/>
              <a:chExt cx="8748000" cy="4136077"/>
            </a:xfrm>
          </p:grpSpPr>
          <p:sp>
            <p:nvSpPr>
              <p:cNvPr id="129" name="Google Shape;129;p20"/>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30" name="Google Shape;130;p20"/>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31" name="Google Shape;131;p20"/>
              <p:cNvSpPr/>
              <p:nvPr/>
            </p:nvSpPr>
            <p:spPr>
              <a:xfrm rot="2700000">
                <a:off x="8915045" y="1573924"/>
                <a:ext cx="396525" cy="198725"/>
              </a:xfrm>
              <a:prstGeom prst="triangle">
                <a:avLst>
                  <a:gd fmla="val 50000" name="adj"/>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nvGrpSpPr>
            <p:cNvPr id="132" name="Google Shape;132;p20"/>
            <p:cNvGrpSpPr/>
            <p:nvPr/>
          </p:nvGrpSpPr>
          <p:grpSpPr>
            <a:xfrm>
              <a:off x="747834" y="2165797"/>
              <a:ext cx="8539600" cy="1267182"/>
              <a:chOff x="805623" y="2423005"/>
              <a:chExt cx="8539600" cy="1267182"/>
            </a:xfrm>
          </p:grpSpPr>
          <p:grpSp>
            <p:nvGrpSpPr>
              <p:cNvPr id="133" name="Google Shape;133;p20"/>
              <p:cNvGrpSpPr/>
              <p:nvPr/>
            </p:nvGrpSpPr>
            <p:grpSpPr>
              <a:xfrm>
                <a:off x="966158" y="2423005"/>
                <a:ext cx="8379065" cy="1267182"/>
                <a:chOff x="1098893" y="2558690"/>
                <a:chExt cx="8379065" cy="1267182"/>
              </a:xfrm>
            </p:grpSpPr>
            <p:sp>
              <p:nvSpPr>
                <p:cNvPr id="134" name="Google Shape;134;p20"/>
                <p:cNvSpPr/>
                <p:nvPr/>
              </p:nvSpPr>
              <p:spPr>
                <a:xfrm>
                  <a:off x="1098894" y="2558690"/>
                  <a:ext cx="7907946" cy="20737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1200"/>
                    <a:buFont typeface="Arial"/>
                    <a:buNone/>
                  </a:pPr>
                  <a:r>
                    <a:rPr b="1" i="0" lang="ar" sz="1200" u="none" cap="none" strike="noStrike">
                      <a:solidFill>
                        <a:srgbClr val="0D0D0D"/>
                      </a:solidFill>
                      <a:latin typeface="Arial"/>
                      <a:ea typeface="Arial"/>
                      <a:cs typeface="Arial"/>
                      <a:sym typeface="Arial"/>
                    </a:rPr>
                    <a:t>Prevent collaboration cheating</a:t>
                  </a:r>
                  <a:endParaRPr b="0" i="0" sz="1200" u="none" cap="none" strike="noStrike">
                    <a:solidFill>
                      <a:srgbClr val="000000"/>
                    </a:solidFill>
                    <a:latin typeface="Arial"/>
                    <a:ea typeface="Arial"/>
                    <a:cs typeface="Arial"/>
                    <a:sym typeface="Arial"/>
                  </a:endParaRPr>
                </a:p>
              </p:txBody>
            </p:sp>
            <p:sp>
              <p:nvSpPr>
                <p:cNvPr id="135" name="Google Shape;135;p20"/>
                <p:cNvSpPr/>
                <p:nvPr/>
              </p:nvSpPr>
              <p:spPr>
                <a:xfrm>
                  <a:off x="1098893" y="2799950"/>
                  <a:ext cx="8379065" cy="1025922"/>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0" i="0" lang="ar" sz="1100" u="none" cap="none" strike="noStrike">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b="0" i="0" sz="1200" u="none" cap="none" strike="noStrike">
                    <a:solidFill>
                      <a:srgbClr val="000000"/>
                    </a:solidFill>
                    <a:latin typeface="Arial"/>
                    <a:ea typeface="Arial"/>
                    <a:cs typeface="Arial"/>
                    <a:sym typeface="Arial"/>
                  </a:endParaRPr>
                </a:p>
              </p:txBody>
            </p:sp>
          </p:grpSp>
          <p:sp>
            <p:nvSpPr>
              <p:cNvPr id="136" name="Google Shape;136;p20"/>
              <p:cNvSpPr/>
              <p:nvPr/>
            </p:nvSpPr>
            <p:spPr>
              <a:xfrm>
                <a:off x="805623" y="2439855"/>
                <a:ext cx="36000" cy="179958"/>
              </a:xfrm>
              <a:prstGeom prst="rect">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137" name="Google Shape;137;p20"/>
            <p:cNvGrpSpPr/>
            <p:nvPr/>
          </p:nvGrpSpPr>
          <p:grpSpPr>
            <a:xfrm>
              <a:off x="747834" y="3595777"/>
              <a:ext cx="8539600" cy="1876451"/>
              <a:chOff x="805623" y="3889855"/>
              <a:chExt cx="8539600" cy="1876451"/>
            </a:xfrm>
          </p:grpSpPr>
          <p:grpSp>
            <p:nvGrpSpPr>
              <p:cNvPr id="138" name="Google Shape;138;p20"/>
              <p:cNvGrpSpPr/>
              <p:nvPr/>
            </p:nvGrpSpPr>
            <p:grpSpPr>
              <a:xfrm>
                <a:off x="958539" y="3889855"/>
                <a:ext cx="8386684" cy="1876451"/>
                <a:chOff x="1098894" y="2558690"/>
                <a:chExt cx="8386684" cy="1876451"/>
              </a:xfrm>
            </p:grpSpPr>
            <p:sp>
              <p:nvSpPr>
                <p:cNvPr id="139" name="Google Shape;139;p20"/>
                <p:cNvSpPr/>
                <p:nvPr/>
              </p:nvSpPr>
              <p:spPr>
                <a:xfrm>
                  <a:off x="1098894" y="2558690"/>
                  <a:ext cx="7907946" cy="205184"/>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1200"/>
                    <a:buFont typeface="Arial"/>
                    <a:buNone/>
                  </a:pPr>
                  <a:r>
                    <a:rPr b="1" i="0" lang="ar" sz="1200" u="none" cap="none" strike="noStrike">
                      <a:solidFill>
                        <a:srgbClr val="0D0D0D"/>
                      </a:solidFill>
                      <a:latin typeface="Arial"/>
                      <a:ea typeface="Arial"/>
                      <a:cs typeface="Arial"/>
                      <a:sym typeface="Arial"/>
                    </a:rPr>
                    <a:t>Collaborative learning environment</a:t>
                  </a:r>
                  <a:endParaRPr b="0" i="0" sz="1200" u="none" cap="none" strike="noStrike">
                    <a:solidFill>
                      <a:srgbClr val="000000"/>
                    </a:solidFill>
                    <a:latin typeface="Arial"/>
                    <a:ea typeface="Arial"/>
                    <a:cs typeface="Arial"/>
                    <a:sym typeface="Arial"/>
                  </a:endParaRPr>
                </a:p>
              </p:txBody>
            </p:sp>
            <p:sp>
              <p:nvSpPr>
                <p:cNvPr id="140" name="Google Shape;140;p20"/>
                <p:cNvSpPr/>
                <p:nvPr/>
              </p:nvSpPr>
              <p:spPr>
                <a:xfrm>
                  <a:off x="1098894" y="2799950"/>
                  <a:ext cx="8386684" cy="1635191"/>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0000"/>
                    </a:buClr>
                    <a:buSzPts val="1100"/>
                    <a:buFont typeface="Arial"/>
                    <a:buNone/>
                  </a:pPr>
                  <a:r>
                    <a:rPr b="0" i="0" lang="ar" sz="1100" u="none" cap="none" strike="noStrike">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b="0" i="0" sz="1200" u="none" cap="none" strike="noStrike">
                    <a:solidFill>
                      <a:srgbClr val="000000"/>
                    </a:solidFill>
                    <a:latin typeface="Arial"/>
                    <a:ea typeface="Arial"/>
                    <a:cs typeface="Arial"/>
                    <a:sym typeface="Arial"/>
                  </a:endParaRPr>
                </a:p>
              </p:txBody>
            </p:sp>
          </p:grpSp>
          <p:sp>
            <p:nvSpPr>
              <p:cNvPr id="141" name="Google Shape;141;p20"/>
              <p:cNvSpPr/>
              <p:nvPr/>
            </p:nvSpPr>
            <p:spPr>
              <a:xfrm>
                <a:off x="805623" y="3897487"/>
                <a:ext cx="36000" cy="179958"/>
              </a:xfrm>
              <a:prstGeom prst="rect">
                <a:avLst/>
              </a:prstGeom>
              <a:solidFill>
                <a:srgbClr val="0D0D0D"/>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grpSp>
        <p:grpSp>
          <p:nvGrpSpPr>
            <p:cNvPr id="142" name="Google Shape;142;p20"/>
            <p:cNvGrpSpPr/>
            <p:nvPr/>
          </p:nvGrpSpPr>
          <p:grpSpPr>
            <a:xfrm>
              <a:off x="589808" y="1345444"/>
              <a:ext cx="6615664" cy="430887"/>
              <a:chOff x="790976" y="1592058"/>
              <a:chExt cx="6615664" cy="430887"/>
            </a:xfrm>
          </p:grpSpPr>
          <p:sp>
            <p:nvSpPr>
              <p:cNvPr id="143" name="Google Shape;143;p20"/>
              <p:cNvSpPr/>
              <p:nvPr/>
            </p:nvSpPr>
            <p:spPr>
              <a:xfrm>
                <a:off x="1332314" y="1592058"/>
                <a:ext cx="6074326"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ar" sz="2400" u="none" cap="none" strike="noStrike">
                    <a:solidFill>
                      <a:srgbClr val="0D0D0D"/>
                    </a:solidFill>
                    <a:latin typeface="Arial"/>
                    <a:ea typeface="Arial"/>
                    <a:cs typeface="Arial"/>
                    <a:sym typeface="Arial"/>
                  </a:rPr>
                  <a:t>Pair Programming Practice</a:t>
                </a:r>
                <a:endParaRPr b="0" i="0" sz="1200" u="none" cap="none" strike="noStrike">
                  <a:solidFill>
                    <a:srgbClr val="000000"/>
                  </a:solidFill>
                  <a:latin typeface="Arial"/>
                  <a:ea typeface="Arial"/>
                  <a:cs typeface="Arial"/>
                  <a:sym typeface="Arial"/>
                </a:endParaRPr>
              </a:p>
            </p:txBody>
          </p:sp>
          <p:pic>
            <p:nvPicPr>
              <p:cNvPr id="144" name="Google Shape;144;p20"/>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45" name="Google Shape;145;p20"/>
          <p:cNvSpPr txBox="1"/>
          <p:nvPr/>
        </p:nvSpPr>
        <p:spPr>
          <a:xfrm>
            <a:off x="4372529" y="4873501"/>
            <a:ext cx="4119140"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r>
              <a:rPr b="0" i="0" lang="ar" sz="800" u="none" cap="none" strike="noStrike">
                <a:solidFill>
                  <a:srgbClr val="7F7F7F"/>
                </a:solidFill>
                <a:latin typeface="Arial"/>
                <a:ea typeface="Arial"/>
                <a:cs typeface="Arial"/>
                <a:sym typeface="Arial"/>
              </a:rPr>
              <a:t>Chapter 5. Machine Learning 1 – Supervised Learning</a:t>
            </a:r>
            <a:endParaRPr b="0" i="0" sz="800" u="none" cap="none" strike="noStrike">
              <a:solidFill>
                <a:srgbClr val="7F7F7F"/>
              </a:solidFill>
              <a:latin typeface="Arial"/>
              <a:ea typeface="Arial"/>
              <a:cs typeface="Arial"/>
              <a:sym typeface="Arial"/>
            </a:endParaRPr>
          </a:p>
        </p:txBody>
      </p:sp>
      <p:sp>
        <p:nvSpPr>
          <p:cNvPr id="146" name="Google Shape;146;p20"/>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47" name="Shape 147"/>
        <p:cNvGrpSpPr/>
        <p:nvPr/>
      </p:nvGrpSpPr>
      <p:grpSpPr>
        <a:xfrm>
          <a:off x="0" y="0"/>
          <a:ext cx="0" cy="0"/>
          <a:chOff x="0" y="0"/>
          <a:chExt cx="0" cy="0"/>
        </a:xfrm>
      </p:grpSpPr>
      <p:sp>
        <p:nvSpPr>
          <p:cNvPr id="148" name="Google Shape;148;p21"/>
          <p:cNvSpPr/>
          <p:nvPr/>
        </p:nvSpPr>
        <p:spPr>
          <a:xfrm>
            <a:off x="416591" y="915358"/>
            <a:ext cx="8309451" cy="608809"/>
          </a:xfrm>
          <a:prstGeom prst="rect">
            <a:avLst/>
          </a:prstGeom>
          <a:solidFill>
            <a:srgbClr val="ECEFF6"/>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49" name="Google Shape;149;p21"/>
          <p:cNvSpPr/>
          <p:nvPr/>
        </p:nvSpPr>
        <p:spPr>
          <a:xfrm>
            <a:off x="416591" y="1552743"/>
            <a:ext cx="8309451" cy="3173898"/>
          </a:xfrm>
          <a:prstGeom prst="rect">
            <a:avLst/>
          </a:prstGeom>
          <a:solidFill>
            <a:srgbClr val="ECEFF6"/>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50" name="Google Shape;150;p21"/>
          <p:cNvSpPr/>
          <p:nvPr/>
        </p:nvSpPr>
        <p:spPr>
          <a:xfrm>
            <a:off x="596754" y="1061835"/>
            <a:ext cx="978034"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ar" sz="2800" u="none" cap="none" strike="noStrike">
                <a:solidFill>
                  <a:srgbClr val="0D0D0D"/>
                </a:solidFill>
                <a:latin typeface="Arial"/>
                <a:ea typeface="Arial"/>
                <a:cs typeface="Arial"/>
                <a:sym typeface="Arial"/>
              </a:rPr>
              <a:t>Q1.</a:t>
            </a:r>
            <a:endParaRPr b="0" i="0" sz="1200" u="none" cap="none" strike="noStrike">
              <a:solidFill>
                <a:srgbClr val="000000"/>
              </a:solidFill>
              <a:latin typeface="Arial"/>
              <a:ea typeface="Arial"/>
              <a:cs typeface="Arial"/>
              <a:sym typeface="Arial"/>
            </a:endParaRPr>
          </a:p>
        </p:txBody>
      </p:sp>
      <p:pic>
        <p:nvPicPr>
          <p:cNvPr id="151" name="Google Shape;151;p21"/>
          <p:cNvPicPr preferRelativeResize="0"/>
          <p:nvPr/>
        </p:nvPicPr>
        <p:blipFill rotWithShape="1">
          <a:blip r:embed="rId2">
            <a:alphaModFix/>
          </a:blip>
          <a:srcRect b="0" l="0" r="0" t="0"/>
          <a:stretch/>
        </p:blipFill>
        <p:spPr>
          <a:xfrm>
            <a:off x="740673" y="4054774"/>
            <a:ext cx="104219" cy="82289"/>
          </a:xfrm>
          <a:prstGeom prst="rect">
            <a:avLst/>
          </a:prstGeom>
          <a:noFill/>
          <a:ln>
            <a:noFill/>
          </a:ln>
        </p:spPr>
      </p:pic>
      <p:cxnSp>
        <p:nvCxnSpPr>
          <p:cNvPr id="152" name="Google Shape;152;p21"/>
          <p:cNvCxnSpPr/>
          <p:nvPr/>
        </p:nvCxnSpPr>
        <p:spPr>
          <a:xfrm>
            <a:off x="415027" y="4818701"/>
            <a:ext cx="8311015" cy="0"/>
          </a:xfrm>
          <a:prstGeom prst="straightConnector1">
            <a:avLst/>
          </a:prstGeom>
          <a:noFill/>
          <a:ln cap="flat" cmpd="sng" w="9525">
            <a:solidFill>
              <a:srgbClr val="BFBFBF"/>
            </a:solidFill>
            <a:prstDash val="solid"/>
            <a:miter lim="800000"/>
            <a:headEnd len="sm" w="sm" type="none"/>
            <a:tailEnd len="sm" w="sm" type="none"/>
          </a:ln>
        </p:spPr>
      </p:cxnSp>
      <p:sp>
        <p:nvSpPr>
          <p:cNvPr id="153" name="Google Shape;153;p21"/>
          <p:cNvSpPr txBox="1"/>
          <p:nvPr/>
        </p:nvSpPr>
        <p:spPr>
          <a:xfrm>
            <a:off x="8159239" y="4873501"/>
            <a:ext cx="566802"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00"/>
              <a:buFont typeface="Arial"/>
              <a:buNone/>
            </a:pPr>
            <a:fld id="{00000000-1234-1234-1234-123412341234}" type="slidenum">
              <a:rPr b="0" i="0" lang="ar" sz="800" u="none" cap="none" strike="noStrike">
                <a:solidFill>
                  <a:srgbClr val="7F7F7F"/>
                </a:solidFill>
                <a:latin typeface="Arial"/>
                <a:ea typeface="Arial"/>
                <a:cs typeface="Arial"/>
                <a:sym typeface="Arial"/>
              </a:rPr>
              <a:t>‹#›</a:t>
            </a:fld>
            <a:endParaRPr b="0" i="0" sz="800" u="none" cap="none" strike="noStrike">
              <a:solidFill>
                <a:srgbClr val="7F7F7F"/>
              </a:solidFill>
              <a:latin typeface="Arial"/>
              <a:ea typeface="Arial"/>
              <a:cs typeface="Arial"/>
              <a:sym typeface="Arial"/>
            </a:endParaRPr>
          </a:p>
        </p:txBody>
      </p:sp>
      <p:sp>
        <p:nvSpPr>
          <p:cNvPr id="154" name="Google Shape;154;p21"/>
          <p:cNvSpPr/>
          <p:nvPr/>
        </p:nvSpPr>
        <p:spPr>
          <a:xfrm>
            <a:off x="415027" y="4873501"/>
            <a:ext cx="2667428" cy="12695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ar" sz="1000" u="none" cap="none" strike="noStrike">
                <a:solidFill>
                  <a:srgbClr val="7F7F7F"/>
                </a:solidFill>
                <a:latin typeface="Arial"/>
                <a:ea typeface="Arial"/>
                <a:cs typeface="Arial"/>
                <a:sym typeface="Arial"/>
              </a:rPr>
              <a:t>Samsung Innovation Campus</a:t>
            </a:r>
            <a:endParaRPr b="0" i="0" sz="1200" u="none" cap="none" strike="noStrike">
              <a:solidFill>
                <a:srgbClr val="000000"/>
              </a:solidFill>
              <a:latin typeface="Arial"/>
              <a:ea typeface="Arial"/>
              <a:cs typeface="Arial"/>
              <a:sym typeface="Arial"/>
            </a:endParaRPr>
          </a:p>
        </p:txBody>
      </p:sp>
      <p:grpSp>
        <p:nvGrpSpPr>
          <p:cNvPr id="155" name="Google Shape;155;p21"/>
          <p:cNvGrpSpPr/>
          <p:nvPr/>
        </p:nvGrpSpPr>
        <p:grpSpPr>
          <a:xfrm>
            <a:off x="0" y="1"/>
            <a:ext cx="9144000" cy="749852"/>
            <a:chOff x="0" y="1"/>
            <a:chExt cx="9906000" cy="999802"/>
          </a:xfrm>
        </p:grpSpPr>
        <p:sp>
          <p:nvSpPr>
            <p:cNvPr id="156" name="Google Shape;156;p21"/>
            <p:cNvSpPr/>
            <p:nvPr/>
          </p:nvSpPr>
          <p:spPr>
            <a:xfrm>
              <a:off x="0" y="619930"/>
              <a:ext cx="9906000" cy="379873"/>
            </a:xfrm>
            <a:prstGeom prst="rect">
              <a:avLst/>
            </a:prstGeom>
            <a:solidFill>
              <a:srgbClr val="F1F1F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57" name="Google Shape;157;p21"/>
            <p:cNvSpPr/>
            <p:nvPr/>
          </p:nvSpPr>
          <p:spPr>
            <a:xfrm>
              <a:off x="0" y="1"/>
              <a:ext cx="9906000" cy="877824"/>
            </a:xfrm>
            <a:prstGeom prst="rect">
              <a:avLst/>
            </a:prstGeom>
            <a:solidFill>
              <a:srgbClr val="1429A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sp>
        <p:nvSpPr>
          <p:cNvPr id="158" name="Google Shape;158;p21"/>
          <p:cNvSpPr txBox="1"/>
          <p:nvPr/>
        </p:nvSpPr>
        <p:spPr>
          <a:xfrm>
            <a:off x="4372529" y="4873501"/>
            <a:ext cx="4119140" cy="103874"/>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r>
              <a:rPr b="0" i="0" lang="ar" sz="800" u="none" cap="none" strike="noStrike">
                <a:solidFill>
                  <a:srgbClr val="7F7F7F"/>
                </a:solidFill>
                <a:latin typeface="Arial"/>
                <a:ea typeface="Arial"/>
                <a:cs typeface="Arial"/>
                <a:sym typeface="Arial"/>
              </a:rPr>
              <a:t>Chapter 5. Machine Learning 1 – Supervised Learning</a:t>
            </a:r>
            <a:endParaRPr b="0" i="0" sz="800" u="none" cap="none" strike="noStrike">
              <a:solidFill>
                <a:srgbClr val="7F7F7F"/>
              </a:solidFill>
              <a:latin typeface="Arial"/>
              <a:ea typeface="Arial"/>
              <a:cs typeface="Arial"/>
              <a:sym typeface="Arial"/>
            </a:endParaRPr>
          </a:p>
        </p:txBody>
      </p:sp>
      <p:sp>
        <p:nvSpPr>
          <p:cNvPr id="159" name="Google Shape;159;p21"/>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www.linkedin.com/in/mostafa-sayed-81939a200/" TargetMode="External"/><Relationship Id="rId4" Type="http://schemas.openxmlformats.org/officeDocument/2006/relationships/hyperlink" Target="https://www.kaggle.com/competitions/bike-sharing-demand/data" TargetMode="External"/><Relationship Id="rId5" Type="http://schemas.openxmlformats.org/officeDocument/2006/relationships/image" Target="../media/image16.jpg"/><Relationship Id="rId6"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p:nvPr/>
        </p:nvSpPr>
        <p:spPr>
          <a:xfrm>
            <a:off x="664615" y="1282913"/>
            <a:ext cx="7723370" cy="166146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200"/>
              <a:buFont typeface="Arial"/>
              <a:buNone/>
            </a:pPr>
            <a:r>
              <a:rPr b="0" i="0" lang="ar" sz="4200" u="none" cap="none" strike="noStrike">
                <a:solidFill>
                  <a:srgbClr val="000000"/>
                </a:solidFill>
                <a:latin typeface="Arial"/>
                <a:ea typeface="Arial"/>
                <a:cs typeface="Arial"/>
                <a:sym typeface="Arial"/>
              </a:rPr>
              <a:t>Samsung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200"/>
              <a:buFont typeface="Arial"/>
              <a:buNone/>
            </a:pPr>
            <a:r>
              <a:rPr b="0" i="0" lang="ar" sz="4200" u="none" cap="none" strike="noStrike">
                <a:solidFill>
                  <a:srgbClr val="000000"/>
                </a:solidFill>
                <a:latin typeface="Arial"/>
                <a:ea typeface="Arial"/>
                <a:cs typeface="Arial"/>
                <a:sym typeface="Arial"/>
              </a:rPr>
              <a:t>Innovation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200"/>
              <a:buFont typeface="Arial"/>
              <a:buNone/>
            </a:pPr>
            <a:r>
              <a:rPr b="0" i="0" lang="ar" sz="4200" u="none" cap="none" strike="noStrike">
                <a:solidFill>
                  <a:srgbClr val="000000"/>
                </a:solidFill>
                <a:latin typeface="Arial"/>
                <a:ea typeface="Arial"/>
                <a:cs typeface="Arial"/>
                <a:sym typeface="Arial"/>
              </a:rPr>
              <a:t>Campus</a:t>
            </a:r>
            <a:endParaRPr b="0" i="0" sz="1200" u="none" cap="none" strike="noStrike">
              <a:solidFill>
                <a:srgbClr val="000000"/>
              </a:solidFill>
              <a:latin typeface="Arial"/>
              <a:ea typeface="Arial"/>
              <a:cs typeface="Arial"/>
              <a:sym typeface="Arial"/>
            </a:endParaRPr>
          </a:p>
        </p:txBody>
      </p:sp>
      <p:grpSp>
        <p:nvGrpSpPr>
          <p:cNvPr id="166" name="Google Shape;166;p22"/>
          <p:cNvGrpSpPr/>
          <p:nvPr/>
        </p:nvGrpSpPr>
        <p:grpSpPr>
          <a:xfrm>
            <a:off x="668944" y="3239786"/>
            <a:ext cx="5628773" cy="276910"/>
            <a:chOff x="724689" y="4320000"/>
            <a:chExt cx="6097837" cy="369332"/>
          </a:xfrm>
        </p:grpSpPr>
        <p:sp>
          <p:nvSpPr>
            <p:cNvPr id="167" name="Google Shape;167;p22"/>
            <p:cNvSpPr/>
            <p:nvPr/>
          </p:nvSpPr>
          <p:spPr>
            <a:xfrm>
              <a:off x="990000" y="4320000"/>
              <a:ext cx="5832526" cy="3693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428A0"/>
                </a:buClr>
                <a:buSzPts val="2100"/>
                <a:buFont typeface="Arial"/>
                <a:buNone/>
              </a:pPr>
              <a:r>
                <a:rPr b="0" i="0" lang="ar" sz="2100" u="none" cap="none" strike="noStrike">
                  <a:solidFill>
                    <a:srgbClr val="1428A0"/>
                  </a:solidFill>
                  <a:latin typeface="Arial"/>
                  <a:ea typeface="Arial"/>
                  <a:cs typeface="Arial"/>
                  <a:sym typeface="Arial"/>
                </a:rPr>
                <a:t>Artificial Intelligence Course</a:t>
              </a:r>
              <a:endParaRPr b="0" i="0" sz="2100" u="none" cap="none" strike="noStrike">
                <a:solidFill>
                  <a:srgbClr val="1428A0"/>
                </a:solidFill>
                <a:latin typeface="Arial"/>
                <a:ea typeface="Arial"/>
                <a:cs typeface="Arial"/>
                <a:sym typeface="Arial"/>
              </a:endParaRPr>
            </a:p>
          </p:txBody>
        </p:sp>
        <p:sp>
          <p:nvSpPr>
            <p:cNvPr id="168" name="Google Shape;168;p22"/>
            <p:cNvSpPr/>
            <p:nvPr/>
          </p:nvSpPr>
          <p:spPr>
            <a:xfrm>
              <a:off x="724689" y="4320000"/>
              <a:ext cx="54000" cy="360000"/>
            </a:xfrm>
            <a:prstGeom prst="rect">
              <a:avLst/>
            </a:prstGeom>
            <a:solidFill>
              <a:srgbClr val="1428A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p:txBody>
        </p:sp>
      </p:grpSp>
      <p:sp>
        <p:nvSpPr>
          <p:cNvPr id="169" name="Google Shape;169;p22"/>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nvSpPr>
        <p:spPr>
          <a:xfrm>
            <a:off x="513595" y="650888"/>
            <a:ext cx="8116800" cy="1052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Relationship between month and count of Rentin</a:t>
            </a:r>
            <a:r>
              <a:rPr b="1" lang="ar" sz="2900">
                <a:latin typeface="Roboto"/>
                <a:ea typeface="Roboto"/>
                <a:cs typeface="Roboto"/>
                <a:sym typeface="Roboto"/>
              </a:rPr>
              <a:t>g</a:t>
            </a:r>
            <a:r>
              <a:rPr b="1" i="0" lang="ar" sz="2900" u="none" cap="none" strike="noStrike">
                <a:solidFill>
                  <a:srgbClr val="000000"/>
                </a:solidFill>
                <a:latin typeface="Roboto"/>
                <a:ea typeface="Roboto"/>
                <a:cs typeface="Roboto"/>
                <a:sym typeface="Roboto"/>
              </a:rPr>
              <a:t> Bikes.</a:t>
            </a:r>
            <a:endParaRPr b="1" i="0" sz="2900" u="none" cap="none" strike="noStrike">
              <a:solidFill>
                <a:srgbClr val="000000"/>
              </a:solidFill>
              <a:latin typeface="Roboto"/>
              <a:ea typeface="Roboto"/>
              <a:cs typeface="Roboto"/>
              <a:sym typeface="Roboto"/>
            </a:endParaRPr>
          </a:p>
        </p:txBody>
      </p:sp>
      <p:sp>
        <p:nvSpPr>
          <p:cNvPr id="248" name="Google Shape;248;p31"/>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p31"/>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50" name="Google Shape;250;p31"/>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51" name="Google Shape;251;p31"/>
          <p:cNvPicPr preferRelativeResize="0"/>
          <p:nvPr/>
        </p:nvPicPr>
        <p:blipFill rotWithShape="1">
          <a:blip r:embed="rId3">
            <a:alphaModFix/>
          </a:blip>
          <a:srcRect b="0" l="0" r="0" t="0"/>
          <a:stretch/>
        </p:blipFill>
        <p:spPr>
          <a:xfrm>
            <a:off x="1" y="1739949"/>
            <a:ext cx="9143998" cy="2786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nvSpPr>
        <p:spPr>
          <a:xfrm>
            <a:off x="511295" y="742838"/>
            <a:ext cx="8116725" cy="900224"/>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What is the best weather condition in which users rent bicycles ?</a:t>
            </a:r>
            <a:endParaRPr b="1" i="0" sz="2900" u="none" cap="none" strike="noStrike">
              <a:solidFill>
                <a:srgbClr val="000000"/>
              </a:solidFill>
              <a:latin typeface="Roboto"/>
              <a:ea typeface="Roboto"/>
              <a:cs typeface="Roboto"/>
              <a:sym typeface="Roboto"/>
            </a:endParaRPr>
          </a:p>
        </p:txBody>
      </p:sp>
      <p:sp>
        <p:nvSpPr>
          <p:cNvPr id="257" name="Google Shape;257;p32"/>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 name="Google Shape;258;p32"/>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59" name="Google Shape;259;p32"/>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60" name="Google Shape;260;p32"/>
          <p:cNvPicPr preferRelativeResize="0"/>
          <p:nvPr/>
        </p:nvPicPr>
        <p:blipFill rotWithShape="1">
          <a:blip r:embed="rId3">
            <a:alphaModFix/>
          </a:blip>
          <a:srcRect b="0" l="0" r="0" t="0"/>
          <a:stretch/>
        </p:blipFill>
        <p:spPr>
          <a:xfrm>
            <a:off x="1" y="1735011"/>
            <a:ext cx="9143999" cy="27490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nvSpPr>
        <p:spPr>
          <a:xfrm>
            <a:off x="474780" y="691504"/>
            <a:ext cx="8410772" cy="900224"/>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What is the best time of the day in which users rent bicycles? </a:t>
            </a:r>
            <a:endParaRPr b="1" i="0" sz="2900" u="none" cap="none" strike="noStrike">
              <a:solidFill>
                <a:srgbClr val="000000"/>
              </a:solidFill>
              <a:latin typeface="Roboto"/>
              <a:ea typeface="Roboto"/>
              <a:cs typeface="Roboto"/>
              <a:sym typeface="Roboto"/>
            </a:endParaRPr>
          </a:p>
        </p:txBody>
      </p:sp>
      <p:sp>
        <p:nvSpPr>
          <p:cNvPr id="266" name="Google Shape;266;p33"/>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 name="Google Shape;267;p33"/>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68" name="Google Shape;268;p33"/>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69" name="Google Shape;269;p33"/>
          <p:cNvPicPr preferRelativeResize="0"/>
          <p:nvPr/>
        </p:nvPicPr>
        <p:blipFill rotWithShape="1">
          <a:blip r:embed="rId3">
            <a:alphaModFix/>
          </a:blip>
          <a:srcRect b="0" l="0" r="0" t="0"/>
          <a:stretch/>
        </p:blipFill>
        <p:spPr>
          <a:xfrm>
            <a:off x="1" y="1914571"/>
            <a:ext cx="9143999" cy="26481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nvSpPr>
        <p:spPr>
          <a:xfrm>
            <a:off x="416303" y="872438"/>
            <a:ext cx="8116800" cy="1052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lang="ar" sz="2900">
                <a:latin typeface="Roboto"/>
                <a:ea typeface="Roboto"/>
                <a:cs typeface="Roboto"/>
                <a:sym typeface="Roboto"/>
              </a:rPr>
              <a:t>W</a:t>
            </a:r>
            <a:r>
              <a:rPr b="1" i="0" lang="ar" sz="2900" u="none" cap="none" strike="noStrike">
                <a:solidFill>
                  <a:srgbClr val="000000"/>
                </a:solidFill>
                <a:latin typeface="Roboto"/>
                <a:ea typeface="Roboto"/>
                <a:cs typeface="Roboto"/>
                <a:sym typeface="Roboto"/>
              </a:rPr>
              <a:t>hat is the most day type (Holiday or Working Day) in which users rent bicycles ?</a:t>
            </a:r>
            <a:endParaRPr sz="1200"/>
          </a:p>
        </p:txBody>
      </p:sp>
      <p:sp>
        <p:nvSpPr>
          <p:cNvPr id="275" name="Google Shape;275;p34"/>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 name="Google Shape;276;p34"/>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77" name="Google Shape;277;p34"/>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78" name="Google Shape;278;p34"/>
          <p:cNvPicPr preferRelativeResize="0"/>
          <p:nvPr/>
        </p:nvPicPr>
        <p:blipFill rotWithShape="1">
          <a:blip r:embed="rId3">
            <a:alphaModFix/>
          </a:blip>
          <a:srcRect b="0" l="0" r="0" t="0"/>
          <a:stretch/>
        </p:blipFill>
        <p:spPr>
          <a:xfrm>
            <a:off x="1" y="1994211"/>
            <a:ext cx="9143999" cy="24793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nvSpPr>
        <p:spPr>
          <a:xfrm>
            <a:off x="379728" y="546258"/>
            <a:ext cx="8116800" cy="1052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What is the best wind speed state of the day in which users rent bicycles ?</a:t>
            </a:r>
            <a:endParaRPr b="1" i="0" sz="2900" u="none" cap="none" strike="noStrike">
              <a:solidFill>
                <a:srgbClr val="000000"/>
              </a:solidFill>
              <a:latin typeface="Roboto"/>
              <a:ea typeface="Roboto"/>
              <a:cs typeface="Roboto"/>
              <a:sym typeface="Roboto"/>
            </a:endParaRPr>
          </a:p>
        </p:txBody>
      </p:sp>
      <p:sp>
        <p:nvSpPr>
          <p:cNvPr id="284" name="Google Shape;284;p35"/>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 name="Google Shape;285;p35"/>
          <p:cNvSpPr txBox="1"/>
          <p:nvPr/>
        </p:nvSpPr>
        <p:spPr>
          <a:xfrm>
            <a:off x="5673936" y="186763"/>
            <a:ext cx="3085800" cy="4062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86" name="Google Shape;286;p35"/>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87" name="Google Shape;287;p35"/>
          <p:cNvPicPr preferRelativeResize="0"/>
          <p:nvPr/>
        </p:nvPicPr>
        <p:blipFill rotWithShape="1">
          <a:blip r:embed="rId3">
            <a:alphaModFix/>
          </a:blip>
          <a:srcRect b="0" l="0" r="0" t="0"/>
          <a:stretch/>
        </p:blipFill>
        <p:spPr>
          <a:xfrm>
            <a:off x="1851650" y="1598950"/>
            <a:ext cx="4663425" cy="235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nvSpPr>
        <p:spPr>
          <a:xfrm>
            <a:off x="379738" y="982944"/>
            <a:ext cx="8116800" cy="12528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None/>
            </a:pPr>
            <a:r>
              <a:rPr b="1" lang="ar" sz="2600">
                <a:latin typeface="Roboto"/>
                <a:ea typeface="Roboto"/>
                <a:cs typeface="Roboto"/>
                <a:sym typeface="Roboto"/>
              </a:rPr>
              <a:t>C</a:t>
            </a:r>
            <a:r>
              <a:rPr b="1" i="0" lang="ar" sz="2600" u="none" cap="none" strike="noStrike">
                <a:solidFill>
                  <a:srgbClr val="000000"/>
                </a:solidFill>
                <a:latin typeface="Roboto"/>
                <a:ea typeface="Roboto"/>
                <a:cs typeface="Roboto"/>
                <a:sym typeface="Roboto"/>
              </a:rPr>
              <a:t>ount of Renting Bicycles is normal and abnormal</a:t>
            </a:r>
            <a:endParaRPr sz="1200"/>
          </a:p>
          <a:p>
            <a:pPr indent="0" lvl="0" marL="0" marR="0" rtl="0" algn="l">
              <a:lnSpc>
                <a:spcPct val="100000"/>
              </a:lnSpc>
              <a:spcBef>
                <a:spcPts val="0"/>
              </a:spcBef>
              <a:spcAft>
                <a:spcPts val="0"/>
              </a:spcAft>
              <a:buNone/>
            </a:pPr>
            <a:r>
              <a:rPr b="1" i="0" lang="ar" sz="2600" u="none" cap="none" strike="noStrike">
                <a:solidFill>
                  <a:srgbClr val="000000"/>
                </a:solidFill>
                <a:latin typeface="Roboto"/>
                <a:ea typeface="Roboto"/>
                <a:cs typeface="Roboto"/>
                <a:sym typeface="Roboto"/>
              </a:rPr>
              <a:t>Through the day.</a:t>
            </a:r>
            <a:endParaRPr sz="1200"/>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Roboto"/>
              <a:ea typeface="Roboto"/>
              <a:cs typeface="Roboto"/>
              <a:sym typeface="Roboto"/>
            </a:endParaRPr>
          </a:p>
        </p:txBody>
      </p:sp>
      <p:sp>
        <p:nvSpPr>
          <p:cNvPr id="293" name="Google Shape;293;p36"/>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 name="Google Shape;294;p36"/>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95" name="Google Shape;295;p36"/>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296" name="Google Shape;296;p36"/>
          <p:cNvPicPr preferRelativeResize="0"/>
          <p:nvPr/>
        </p:nvPicPr>
        <p:blipFill rotWithShape="1">
          <a:blip r:embed="rId3">
            <a:alphaModFix/>
          </a:blip>
          <a:srcRect b="0" l="0" r="0" t="0"/>
          <a:stretch/>
        </p:blipFill>
        <p:spPr>
          <a:xfrm>
            <a:off x="0" y="2396350"/>
            <a:ext cx="4736300" cy="2747150"/>
          </a:xfrm>
          <a:prstGeom prst="rect">
            <a:avLst/>
          </a:prstGeom>
          <a:noFill/>
          <a:ln>
            <a:noFill/>
          </a:ln>
        </p:spPr>
      </p:pic>
      <p:pic>
        <p:nvPicPr>
          <p:cNvPr id="297" name="Google Shape;297;p36"/>
          <p:cNvPicPr preferRelativeResize="0"/>
          <p:nvPr/>
        </p:nvPicPr>
        <p:blipFill rotWithShape="1">
          <a:blip r:embed="rId4">
            <a:alphaModFix/>
          </a:blip>
          <a:srcRect b="0" l="0" r="0" t="0"/>
          <a:stretch/>
        </p:blipFill>
        <p:spPr>
          <a:xfrm>
            <a:off x="4736300" y="2435725"/>
            <a:ext cx="4407700" cy="270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nvSpPr>
        <p:spPr>
          <a:xfrm>
            <a:off x="379746" y="516390"/>
            <a:ext cx="8116800" cy="1052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The </a:t>
            </a:r>
            <a:r>
              <a:rPr b="1" lang="ar" sz="2900">
                <a:latin typeface="Roboto"/>
                <a:ea typeface="Roboto"/>
                <a:cs typeface="Roboto"/>
                <a:sym typeface="Roboto"/>
              </a:rPr>
              <a:t>e</a:t>
            </a:r>
            <a:r>
              <a:rPr b="1" i="0" lang="ar" sz="2900" u="none" cap="none" strike="noStrike">
                <a:solidFill>
                  <a:srgbClr val="000000"/>
                </a:solidFill>
                <a:latin typeface="Roboto"/>
                <a:ea typeface="Roboto"/>
                <a:cs typeface="Roboto"/>
                <a:sym typeface="Roboto"/>
              </a:rPr>
              <a:t>ffect of temperature of the day on count of Renting Bicycles.</a:t>
            </a:r>
            <a:endParaRPr b="1" i="0" sz="2900" u="none" cap="none" strike="noStrike">
              <a:solidFill>
                <a:srgbClr val="000000"/>
              </a:solidFill>
              <a:latin typeface="Roboto"/>
              <a:ea typeface="Roboto"/>
              <a:cs typeface="Roboto"/>
              <a:sym typeface="Roboto"/>
            </a:endParaRPr>
          </a:p>
        </p:txBody>
      </p:sp>
      <p:sp>
        <p:nvSpPr>
          <p:cNvPr id="303" name="Google Shape;303;p37"/>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 name="Google Shape;304;p37"/>
          <p:cNvSpPr txBox="1"/>
          <p:nvPr/>
        </p:nvSpPr>
        <p:spPr>
          <a:xfrm>
            <a:off x="5641786" y="186738"/>
            <a:ext cx="3085800" cy="4062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305" name="Google Shape;305;p37"/>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306" name="Google Shape;306;p37"/>
          <p:cNvPicPr preferRelativeResize="0"/>
          <p:nvPr/>
        </p:nvPicPr>
        <p:blipFill rotWithShape="1">
          <a:blip r:embed="rId3">
            <a:alphaModFix/>
          </a:blip>
          <a:srcRect b="0" l="0" r="0" t="0"/>
          <a:stretch/>
        </p:blipFill>
        <p:spPr>
          <a:xfrm>
            <a:off x="0" y="1569088"/>
            <a:ext cx="9144000" cy="2993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nvSpPr>
        <p:spPr>
          <a:xfrm>
            <a:off x="379733" y="582238"/>
            <a:ext cx="8116800" cy="1052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The </a:t>
            </a:r>
            <a:r>
              <a:rPr b="1" lang="ar" sz="2900">
                <a:latin typeface="Roboto"/>
                <a:ea typeface="Roboto"/>
                <a:cs typeface="Roboto"/>
                <a:sym typeface="Roboto"/>
              </a:rPr>
              <a:t>e</a:t>
            </a:r>
            <a:r>
              <a:rPr b="1" i="0" lang="ar" sz="2900" u="none" cap="none" strike="noStrike">
                <a:solidFill>
                  <a:srgbClr val="000000"/>
                </a:solidFill>
                <a:latin typeface="Roboto"/>
                <a:ea typeface="Roboto"/>
                <a:cs typeface="Roboto"/>
                <a:sym typeface="Roboto"/>
              </a:rPr>
              <a:t>ffect of wind speed of the day on count of Renting Bicycles.</a:t>
            </a:r>
            <a:endParaRPr b="1" i="0" sz="2900" u="none" cap="none" strike="noStrike">
              <a:solidFill>
                <a:srgbClr val="000000"/>
              </a:solidFill>
              <a:latin typeface="Roboto"/>
              <a:ea typeface="Roboto"/>
              <a:cs typeface="Roboto"/>
              <a:sym typeface="Roboto"/>
            </a:endParaRPr>
          </a:p>
        </p:txBody>
      </p:sp>
      <p:sp>
        <p:nvSpPr>
          <p:cNvPr id="312" name="Google Shape;312;p38"/>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p38"/>
          <p:cNvSpPr txBox="1"/>
          <p:nvPr/>
        </p:nvSpPr>
        <p:spPr>
          <a:xfrm>
            <a:off x="5609661" y="176038"/>
            <a:ext cx="3085800" cy="4062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314" name="Google Shape;314;p38"/>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315" name="Google Shape;315;p38"/>
          <p:cNvPicPr preferRelativeResize="0"/>
          <p:nvPr/>
        </p:nvPicPr>
        <p:blipFill rotWithShape="1">
          <a:blip r:embed="rId3">
            <a:alphaModFix/>
          </a:blip>
          <a:srcRect b="0" l="0" r="0" t="0"/>
          <a:stretch/>
        </p:blipFill>
        <p:spPr>
          <a:xfrm>
            <a:off x="0" y="1551375"/>
            <a:ext cx="9215450" cy="301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nvSpPr>
        <p:spPr>
          <a:xfrm>
            <a:off x="511295" y="517813"/>
            <a:ext cx="7882800" cy="590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Business solutions and recommendations</a:t>
            </a:r>
            <a:endParaRPr b="1" i="0" sz="2800" u="none" cap="none" strike="noStrike">
              <a:solidFill>
                <a:srgbClr val="000000"/>
              </a:solidFill>
              <a:latin typeface="Roboto"/>
              <a:ea typeface="Roboto"/>
              <a:cs typeface="Roboto"/>
              <a:sym typeface="Roboto"/>
            </a:endParaRPr>
          </a:p>
        </p:txBody>
      </p:sp>
      <p:sp>
        <p:nvSpPr>
          <p:cNvPr id="321" name="Google Shape;321;p39"/>
          <p:cNvSpPr txBox="1"/>
          <p:nvPr/>
        </p:nvSpPr>
        <p:spPr>
          <a:xfrm>
            <a:off x="511295" y="1022794"/>
            <a:ext cx="7644900" cy="3284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1. </a:t>
            </a:r>
            <a:r>
              <a:rPr lang="ar" sz="1800">
                <a:solidFill>
                  <a:srgbClr val="041729"/>
                </a:solidFill>
                <a:highlight>
                  <a:srgbClr val="FFFFFF"/>
                </a:highlight>
              </a:rPr>
              <a:t>Bike parking solution for our business.</a:t>
            </a:r>
            <a:endParaRPr sz="1900">
              <a:solidFill>
                <a:schemeClr val="dk1"/>
              </a:solidFill>
            </a:endParaRPr>
          </a:p>
          <a:p>
            <a:pPr indent="0" lvl="0" marL="0" marR="0" rtl="0" algn="l">
              <a:lnSpc>
                <a:spcPct val="100000"/>
              </a:lnSpc>
              <a:spcBef>
                <a:spcPts val="0"/>
              </a:spcBef>
              <a:spcAft>
                <a:spcPts val="0"/>
              </a:spcAft>
              <a:buClr>
                <a:schemeClr val="dk1"/>
              </a:buClr>
              <a:buSzPts val="10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2. </a:t>
            </a:r>
            <a:r>
              <a:rPr lang="ar" sz="1800">
                <a:solidFill>
                  <a:srgbClr val="041729"/>
                </a:solidFill>
                <a:highlight>
                  <a:srgbClr val="FFFFFF"/>
                </a:highlight>
              </a:rPr>
              <a:t>A parking management software to implement initiatives to promote the use of bikes</a:t>
            </a:r>
            <a:endParaRPr sz="1900">
              <a:solidFill>
                <a:schemeClr val="dk1"/>
              </a:solidFill>
            </a:endParaRPr>
          </a:p>
          <a:p>
            <a:pPr indent="0" lvl="0" marL="0" marR="0" rtl="0" algn="l">
              <a:lnSpc>
                <a:spcPct val="100000"/>
              </a:lnSpc>
              <a:spcBef>
                <a:spcPts val="0"/>
              </a:spcBef>
              <a:spcAft>
                <a:spcPts val="0"/>
              </a:spcAft>
              <a:buClr>
                <a:schemeClr val="dk1"/>
              </a:buClr>
              <a:buSzPts val="10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ar" sz="1900" u="none" cap="none" strike="noStrike">
                <a:solidFill>
                  <a:schemeClr val="dk1"/>
                </a:solidFill>
                <a:latin typeface="Arial"/>
                <a:ea typeface="Arial"/>
                <a:cs typeface="Arial"/>
                <a:sym typeface="Arial"/>
              </a:rPr>
              <a:t>3. </a:t>
            </a:r>
            <a:r>
              <a:rPr lang="ar" sz="1800">
                <a:solidFill>
                  <a:srgbClr val="041729"/>
                </a:solidFill>
                <a:highlight>
                  <a:srgbClr val="FFFFFF"/>
                </a:highlight>
              </a:rPr>
              <a:t>A bonus for the purchase of an electrically assisted bike</a:t>
            </a:r>
            <a:endParaRPr sz="1800">
              <a:solidFill>
                <a:srgbClr val="041729"/>
              </a:solidFill>
              <a:highlight>
                <a:srgbClr val="FFFFFF"/>
              </a:highlight>
            </a:endParaRPr>
          </a:p>
          <a:p>
            <a:pPr indent="0" lvl="0" marL="0" marR="0" rtl="0" algn="l">
              <a:lnSpc>
                <a:spcPct val="100000"/>
              </a:lnSpc>
              <a:spcBef>
                <a:spcPts val="0"/>
              </a:spcBef>
              <a:spcAft>
                <a:spcPts val="0"/>
              </a:spcAft>
              <a:buClr>
                <a:srgbClr val="000000"/>
              </a:buClr>
              <a:buSzPts val="1900"/>
              <a:buFont typeface="Arial"/>
              <a:buNone/>
            </a:pPr>
            <a:r>
              <a:t/>
            </a:r>
            <a:endParaRPr sz="1800">
              <a:solidFill>
                <a:srgbClr val="041729"/>
              </a:solidFill>
              <a:highlight>
                <a:srgbClr val="FFFFFF"/>
              </a:highlight>
            </a:endParaRPr>
          </a:p>
          <a:p>
            <a:pPr indent="0" lvl="0" marL="0" marR="0" rtl="0" algn="l">
              <a:lnSpc>
                <a:spcPct val="100000"/>
              </a:lnSpc>
              <a:spcBef>
                <a:spcPts val="0"/>
              </a:spcBef>
              <a:spcAft>
                <a:spcPts val="0"/>
              </a:spcAft>
              <a:buClr>
                <a:srgbClr val="000000"/>
              </a:buClr>
              <a:buSzPts val="1900"/>
              <a:buFont typeface="Arial"/>
              <a:buNone/>
            </a:pPr>
            <a:r>
              <a:rPr lang="ar" sz="1800">
                <a:solidFill>
                  <a:srgbClr val="041729"/>
                </a:solidFill>
                <a:highlight>
                  <a:srgbClr val="FFFFFF"/>
                </a:highlight>
              </a:rPr>
              <a:t>4. An encouragement allowance for biking per kilometer</a:t>
            </a:r>
            <a:endParaRPr sz="1800">
              <a:solidFill>
                <a:srgbClr val="041729"/>
              </a:solidFill>
              <a:highlight>
                <a:srgbClr val="FFFFFF"/>
              </a:highlight>
            </a:endParaRPr>
          </a:p>
          <a:p>
            <a:pPr indent="0" lvl="0" marL="0" marR="0" rtl="0" algn="l">
              <a:lnSpc>
                <a:spcPct val="100000"/>
              </a:lnSpc>
              <a:spcBef>
                <a:spcPts val="0"/>
              </a:spcBef>
              <a:spcAft>
                <a:spcPts val="0"/>
              </a:spcAft>
              <a:buClr>
                <a:srgbClr val="000000"/>
              </a:buClr>
              <a:buSzPts val="1900"/>
              <a:buFont typeface="Arial"/>
              <a:buNone/>
            </a:pPr>
            <a:r>
              <a:t/>
            </a:r>
            <a:endParaRPr sz="1800">
              <a:solidFill>
                <a:srgbClr val="041729"/>
              </a:solidFill>
              <a:highlight>
                <a:srgbClr val="FFFFFF"/>
              </a:highlight>
            </a:endParaRPr>
          </a:p>
          <a:p>
            <a:pPr indent="0" lvl="0" marL="0" marR="0" rtl="0" algn="l">
              <a:lnSpc>
                <a:spcPct val="100000"/>
              </a:lnSpc>
              <a:spcBef>
                <a:spcPts val="0"/>
              </a:spcBef>
              <a:spcAft>
                <a:spcPts val="0"/>
              </a:spcAft>
              <a:buClr>
                <a:srgbClr val="000000"/>
              </a:buClr>
              <a:buSzPts val="1900"/>
              <a:buFont typeface="Arial"/>
              <a:buNone/>
            </a:pPr>
            <a:r>
              <a:rPr lang="ar" sz="1800">
                <a:solidFill>
                  <a:srgbClr val="041729"/>
                </a:solidFill>
                <a:highlight>
                  <a:srgbClr val="FFFFFF"/>
                </a:highlight>
              </a:rPr>
              <a:t>5. Create Bicycle Education Programs</a:t>
            </a:r>
            <a:endParaRPr sz="1800">
              <a:solidFill>
                <a:srgbClr val="041729"/>
              </a:solidFill>
              <a:highlight>
                <a:srgbClr val="FFFFFF"/>
              </a:highlight>
            </a:endParaRPr>
          </a:p>
          <a:p>
            <a:pPr indent="0" lvl="0" marL="0" marR="0" rtl="0" algn="l">
              <a:lnSpc>
                <a:spcPct val="100000"/>
              </a:lnSpc>
              <a:spcBef>
                <a:spcPts val="0"/>
              </a:spcBef>
              <a:spcAft>
                <a:spcPts val="0"/>
              </a:spcAft>
              <a:buClr>
                <a:srgbClr val="000000"/>
              </a:buClr>
              <a:buSzPts val="1900"/>
              <a:buFont typeface="Arial"/>
              <a:buNone/>
            </a:pPr>
            <a:r>
              <a:t/>
            </a:r>
            <a:endParaRPr sz="1800">
              <a:solidFill>
                <a:srgbClr val="041729"/>
              </a:solidFill>
              <a:highlight>
                <a:srgbClr val="FFFFFF"/>
              </a:highlight>
            </a:endParaRPr>
          </a:p>
        </p:txBody>
      </p:sp>
      <p:sp>
        <p:nvSpPr>
          <p:cNvPr id="322" name="Google Shape;322;p39"/>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nvSpPr>
        <p:spPr>
          <a:xfrm>
            <a:off x="515981" y="593325"/>
            <a:ext cx="7109786" cy="50782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Data Preprocessing - Data Distribution</a:t>
            </a:r>
            <a:endParaRPr b="1" i="0" sz="2800" u="none" cap="none" strike="noStrike">
              <a:solidFill>
                <a:srgbClr val="000000"/>
              </a:solidFill>
              <a:latin typeface="Roboto"/>
              <a:ea typeface="Roboto"/>
              <a:cs typeface="Roboto"/>
              <a:sym typeface="Roboto"/>
            </a:endParaRPr>
          </a:p>
        </p:txBody>
      </p:sp>
      <p:sp>
        <p:nvSpPr>
          <p:cNvPr id="328" name="Google Shape;328;p40"/>
          <p:cNvSpPr txBox="1"/>
          <p:nvPr/>
        </p:nvSpPr>
        <p:spPr>
          <a:xfrm>
            <a:off x="630271" y="4656750"/>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329" name="Google Shape;329;p40"/>
          <p:cNvSpPr/>
          <p:nvPr/>
        </p:nvSpPr>
        <p:spPr>
          <a:xfrm>
            <a:off x="0" y="2940575"/>
            <a:ext cx="7558200" cy="220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0" name="Google Shape;330;p40"/>
          <p:cNvSpPr/>
          <p:nvPr/>
        </p:nvSpPr>
        <p:spPr>
          <a:xfrm>
            <a:off x="7558176" y="2940525"/>
            <a:ext cx="1585893" cy="2202975"/>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1" name="Google Shape;331;p40"/>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332" name="Google Shape;332;p40"/>
          <p:cNvPicPr preferRelativeResize="0"/>
          <p:nvPr/>
        </p:nvPicPr>
        <p:blipFill>
          <a:blip r:embed="rId3">
            <a:alphaModFix/>
          </a:blip>
          <a:stretch>
            <a:fillRect/>
          </a:stretch>
        </p:blipFill>
        <p:spPr>
          <a:xfrm>
            <a:off x="-1" y="1233600"/>
            <a:ext cx="4425550" cy="3290725"/>
          </a:xfrm>
          <a:prstGeom prst="rect">
            <a:avLst/>
          </a:prstGeom>
          <a:noFill/>
          <a:ln>
            <a:noFill/>
          </a:ln>
        </p:spPr>
      </p:pic>
      <p:pic>
        <p:nvPicPr>
          <p:cNvPr id="333" name="Google Shape;333;p40"/>
          <p:cNvPicPr preferRelativeResize="0"/>
          <p:nvPr/>
        </p:nvPicPr>
        <p:blipFill>
          <a:blip r:embed="rId4">
            <a:alphaModFix/>
          </a:blip>
          <a:stretch>
            <a:fillRect/>
          </a:stretch>
        </p:blipFill>
        <p:spPr>
          <a:xfrm>
            <a:off x="4618425" y="1169175"/>
            <a:ext cx="4525650" cy="351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p:nvPr/>
        </p:nvSpPr>
        <p:spPr>
          <a:xfrm>
            <a:off x="0" y="3080119"/>
            <a:ext cx="9143885" cy="2063475"/>
          </a:xfrm>
          <a:prstGeom prst="rect">
            <a:avLst/>
          </a:prstGeom>
          <a:solidFill>
            <a:schemeClr val="lt1"/>
          </a:solidFill>
          <a:ln cap="flat" cmpd="sng" w="9525">
            <a:solidFill>
              <a:schemeClr val="lt1"/>
            </a:solidFill>
            <a:prstDash val="solid"/>
            <a:round/>
            <a:headEnd len="sm" w="sm" type="none"/>
            <a:tailEnd len="sm" w="sm" type="none"/>
          </a:ln>
        </p:spPr>
        <p:txBody>
          <a:bodyPr anchorCtr="0" anchor="b"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5" name="Google Shape;175;p23"/>
          <p:cNvSpPr txBox="1"/>
          <p:nvPr/>
        </p:nvSpPr>
        <p:spPr>
          <a:xfrm>
            <a:off x="4572010" y="508181"/>
            <a:ext cx="5780400" cy="698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Roboto"/>
                <a:ea typeface="Roboto"/>
                <a:cs typeface="Roboto"/>
                <a:sym typeface="Roboto"/>
              </a:rPr>
              <a:t>Bike Sharing Demand</a:t>
            </a:r>
            <a:endParaRPr sz="1200"/>
          </a:p>
        </p:txBody>
      </p:sp>
      <p:sp>
        <p:nvSpPr>
          <p:cNvPr id="176" name="Google Shape;176;p23"/>
          <p:cNvSpPr txBox="1"/>
          <p:nvPr/>
        </p:nvSpPr>
        <p:spPr>
          <a:xfrm>
            <a:off x="191193" y="3173556"/>
            <a:ext cx="2933100" cy="452400"/>
          </a:xfrm>
          <a:prstGeom prst="rect">
            <a:avLst/>
          </a:prstGeom>
          <a:noFill/>
          <a:ln>
            <a:noFill/>
          </a:ln>
        </p:spPr>
        <p:txBody>
          <a:bodyPr anchorCtr="0" anchor="t" bIns="79125" lIns="79125" spcFirstLastPara="1" rIns="79125" wrap="square" tIns="79125">
            <a:spAutoFit/>
          </a:bodyPr>
          <a:lstStyle/>
          <a:p>
            <a:pPr indent="0" lvl="0" marL="0" marR="0" rtl="0" algn="ctr">
              <a:lnSpc>
                <a:spcPct val="100000"/>
              </a:lnSpc>
              <a:spcBef>
                <a:spcPts val="0"/>
              </a:spcBef>
              <a:spcAft>
                <a:spcPts val="0"/>
              </a:spcAft>
              <a:buClr>
                <a:srgbClr val="000000"/>
              </a:buClr>
              <a:buSzPts val="1900"/>
              <a:buFont typeface="Arial"/>
              <a:buNone/>
            </a:pPr>
            <a:r>
              <a:rPr b="0" i="0" lang="ar" sz="1900" u="sng" cap="none" strike="noStrike">
                <a:solidFill>
                  <a:schemeClr val="hlink"/>
                </a:solidFill>
                <a:latin typeface="Roboto"/>
                <a:ea typeface="Roboto"/>
                <a:cs typeface="Roboto"/>
                <a:sym typeface="Roboto"/>
                <a:hlinkClick r:id="rId3"/>
              </a:rPr>
              <a:t>Mostafa Sayed</a:t>
            </a:r>
            <a:endParaRPr b="0" i="0" sz="2700" u="none" cap="none" strike="noStrike">
              <a:solidFill>
                <a:srgbClr val="000000"/>
              </a:solidFill>
              <a:latin typeface="Roboto"/>
              <a:ea typeface="Roboto"/>
              <a:cs typeface="Roboto"/>
              <a:sym typeface="Roboto"/>
            </a:endParaRPr>
          </a:p>
        </p:txBody>
      </p:sp>
      <p:sp>
        <p:nvSpPr>
          <p:cNvPr id="177" name="Google Shape;177;p23"/>
          <p:cNvSpPr txBox="1"/>
          <p:nvPr/>
        </p:nvSpPr>
        <p:spPr>
          <a:xfrm>
            <a:off x="300212" y="3753994"/>
            <a:ext cx="4271800" cy="1004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200"/>
              <a:buFont typeface="Arial"/>
              <a:buNone/>
            </a:pPr>
            <a:r>
              <a:rPr b="0" i="0" lang="ar" sz="2200" u="none" cap="none" strike="noStrike">
                <a:solidFill>
                  <a:srgbClr val="000000"/>
                </a:solidFill>
                <a:latin typeface="Arial"/>
                <a:ea typeface="Arial"/>
                <a:cs typeface="Arial"/>
                <a:sym typeface="Arial"/>
              </a:rPr>
              <a:t>Supervised by: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ar" sz="2200" u="none" cap="none" strike="noStrike">
                <a:solidFill>
                  <a:srgbClr val="000000"/>
                </a:solidFill>
                <a:latin typeface="Arial"/>
                <a:ea typeface="Arial"/>
                <a:cs typeface="Arial"/>
                <a:sym typeface="Arial"/>
              </a:rPr>
              <a:t>Eng. Mohamed Abdullah</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ar" sz="2200" u="none" cap="none" strike="noStrike">
                <a:solidFill>
                  <a:srgbClr val="000000"/>
                </a:solidFill>
                <a:latin typeface="Arial"/>
                <a:ea typeface="Arial"/>
                <a:cs typeface="Arial"/>
                <a:sym typeface="Arial"/>
              </a:rPr>
              <a:t>Dr. Doaa Mahmoud</a:t>
            </a:r>
            <a:endParaRPr b="0" i="0" sz="2200" u="none" cap="none" strike="noStrike">
              <a:solidFill>
                <a:srgbClr val="000000"/>
              </a:solidFill>
              <a:latin typeface="Arial"/>
              <a:ea typeface="Arial"/>
              <a:cs typeface="Arial"/>
              <a:sym typeface="Arial"/>
            </a:endParaRPr>
          </a:p>
        </p:txBody>
      </p:sp>
      <p:sp>
        <p:nvSpPr>
          <p:cNvPr id="178" name="Google Shape;178;p23"/>
          <p:cNvSpPr txBox="1"/>
          <p:nvPr/>
        </p:nvSpPr>
        <p:spPr>
          <a:xfrm>
            <a:off x="5564822" y="3753994"/>
            <a:ext cx="2466791" cy="1004099"/>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chemeClr val="dk1"/>
              </a:buClr>
              <a:buSzPts val="1000"/>
              <a:buFont typeface="Arial"/>
              <a:buNone/>
            </a:pPr>
            <a:r>
              <a:rPr b="0" i="0" lang="ar" sz="2200" u="none" cap="none" strike="noStrike">
                <a:solidFill>
                  <a:srgbClr val="000000"/>
                </a:solidFill>
                <a:latin typeface="Arial"/>
                <a:ea typeface="Arial"/>
                <a:cs typeface="Arial"/>
                <a:sym typeface="Arial"/>
              </a:rPr>
              <a:t>Data:</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2200" u="sng" cap="none" strike="noStrike">
                <a:solidFill>
                  <a:schemeClr val="hlink"/>
                </a:solidFill>
                <a:latin typeface="Arial"/>
                <a:ea typeface="Arial"/>
                <a:cs typeface="Arial"/>
                <a:sym typeface="Arial"/>
                <a:hlinkClick r:id="rId4"/>
              </a:rPr>
              <a:t>Bike Sharing Demand </a:t>
            </a:r>
            <a:endParaRPr b="0" i="0" sz="1200" u="none" cap="none" strike="noStrike">
              <a:solidFill>
                <a:srgbClr val="000000"/>
              </a:solidFill>
              <a:latin typeface="Arial"/>
              <a:ea typeface="Arial"/>
              <a:cs typeface="Arial"/>
              <a:sym typeface="Arial"/>
            </a:endParaRPr>
          </a:p>
        </p:txBody>
      </p:sp>
      <p:pic>
        <p:nvPicPr>
          <p:cNvPr id="179" name="Google Shape;179;p23"/>
          <p:cNvPicPr preferRelativeResize="0"/>
          <p:nvPr/>
        </p:nvPicPr>
        <p:blipFill rotWithShape="1">
          <a:blip r:embed="rId5">
            <a:alphaModFix/>
          </a:blip>
          <a:srcRect b="0" l="0" r="0" t="0"/>
          <a:stretch/>
        </p:blipFill>
        <p:spPr>
          <a:xfrm>
            <a:off x="416213" y="1335397"/>
            <a:ext cx="2184000" cy="1696800"/>
          </a:xfrm>
          <a:prstGeom prst="ellipse">
            <a:avLst/>
          </a:prstGeom>
          <a:noFill/>
          <a:ln>
            <a:noFill/>
          </a:ln>
        </p:spPr>
      </p:pic>
      <p:sp>
        <p:nvSpPr>
          <p:cNvPr id="180" name="Google Shape;180;p23"/>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181" name="Google Shape;181;p23"/>
          <p:cNvPicPr preferRelativeResize="0"/>
          <p:nvPr/>
        </p:nvPicPr>
        <p:blipFill>
          <a:blip r:embed="rId6">
            <a:alphaModFix/>
          </a:blip>
          <a:stretch>
            <a:fillRect/>
          </a:stretch>
        </p:blipFill>
        <p:spPr>
          <a:xfrm>
            <a:off x="4800600" y="1183925"/>
            <a:ext cx="4343400" cy="2063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nvSpPr>
        <p:spPr>
          <a:xfrm>
            <a:off x="515981" y="529050"/>
            <a:ext cx="7109700" cy="590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Data Preprocessing - Correlation</a:t>
            </a:r>
            <a:endParaRPr b="1" i="0" sz="2800" u="none" cap="none" strike="noStrike">
              <a:solidFill>
                <a:srgbClr val="000000"/>
              </a:solidFill>
              <a:latin typeface="Roboto"/>
              <a:ea typeface="Roboto"/>
              <a:cs typeface="Roboto"/>
              <a:sym typeface="Roboto"/>
            </a:endParaRPr>
          </a:p>
        </p:txBody>
      </p:sp>
      <p:sp>
        <p:nvSpPr>
          <p:cNvPr id="339" name="Google Shape;339;p41"/>
          <p:cNvSpPr txBox="1"/>
          <p:nvPr/>
        </p:nvSpPr>
        <p:spPr>
          <a:xfrm>
            <a:off x="630271" y="4656750"/>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340" name="Google Shape;340;p41"/>
          <p:cNvSpPr/>
          <p:nvPr/>
        </p:nvSpPr>
        <p:spPr>
          <a:xfrm>
            <a:off x="0" y="2940525"/>
            <a:ext cx="8046300" cy="220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41" name="Google Shape;341;p41"/>
          <p:cNvSpPr/>
          <p:nvPr/>
        </p:nvSpPr>
        <p:spPr>
          <a:xfrm>
            <a:off x="8046225" y="2940525"/>
            <a:ext cx="1097798" cy="2202975"/>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42" name="Google Shape;342;p41"/>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343" name="Google Shape;343;p41"/>
          <p:cNvPicPr preferRelativeResize="0"/>
          <p:nvPr/>
        </p:nvPicPr>
        <p:blipFill>
          <a:blip r:embed="rId3">
            <a:alphaModFix/>
          </a:blip>
          <a:stretch>
            <a:fillRect/>
          </a:stretch>
        </p:blipFill>
        <p:spPr>
          <a:xfrm>
            <a:off x="2110975" y="1119750"/>
            <a:ext cx="4572000" cy="38957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nvSpPr>
        <p:spPr>
          <a:xfrm>
            <a:off x="515981" y="940294"/>
            <a:ext cx="7759379" cy="50782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Data Preprocessing - Other preprocessing</a:t>
            </a:r>
            <a:endParaRPr b="1" i="0" sz="2800" u="none" cap="none" strike="noStrike">
              <a:solidFill>
                <a:srgbClr val="000000"/>
              </a:solidFill>
              <a:latin typeface="Roboto"/>
              <a:ea typeface="Roboto"/>
              <a:cs typeface="Roboto"/>
              <a:sym typeface="Roboto"/>
            </a:endParaRPr>
          </a:p>
        </p:txBody>
      </p:sp>
      <p:sp>
        <p:nvSpPr>
          <p:cNvPr id="349" name="Google Shape;349;p42"/>
          <p:cNvSpPr txBox="1"/>
          <p:nvPr/>
        </p:nvSpPr>
        <p:spPr>
          <a:xfrm>
            <a:off x="630271" y="4656750"/>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350" name="Google Shape;350;p42"/>
          <p:cNvSpPr txBox="1"/>
          <p:nvPr/>
        </p:nvSpPr>
        <p:spPr>
          <a:xfrm>
            <a:off x="396727" y="1679269"/>
            <a:ext cx="7998000" cy="1329600"/>
          </a:xfrm>
          <a:prstGeom prst="rect">
            <a:avLst/>
          </a:prstGeom>
          <a:noFill/>
          <a:ln>
            <a:noFill/>
          </a:ln>
        </p:spPr>
        <p:txBody>
          <a:bodyPr anchorCtr="0" anchor="t" bIns="79125" lIns="79125" spcFirstLastPara="1" rIns="79125" wrap="square" tIns="79125">
            <a:spAutoFit/>
          </a:bodyPr>
          <a:lstStyle/>
          <a:p>
            <a:pPr indent="-311150" lvl="0" marL="393700" marR="0" rtl="0" algn="l">
              <a:lnSpc>
                <a:spcPct val="100000"/>
              </a:lnSpc>
              <a:spcBef>
                <a:spcPts val="0"/>
              </a:spcBef>
              <a:spcAft>
                <a:spcPts val="0"/>
              </a:spcAft>
              <a:buClr>
                <a:schemeClr val="dk1"/>
              </a:buClr>
              <a:buSzPts val="1900"/>
              <a:buFont typeface="Arial"/>
              <a:buChar char="●"/>
            </a:pPr>
            <a:r>
              <a:rPr b="0" i="0" lang="ar" sz="1900" u="none" cap="none" strike="noStrike">
                <a:solidFill>
                  <a:schemeClr val="dk1"/>
                </a:solidFill>
                <a:latin typeface="Arial"/>
                <a:ea typeface="Arial"/>
                <a:cs typeface="Arial"/>
                <a:sym typeface="Arial"/>
              </a:rPr>
              <a:t>We also applied </a:t>
            </a:r>
            <a:r>
              <a:rPr lang="ar" sz="1900">
                <a:solidFill>
                  <a:schemeClr val="dk1"/>
                </a:solidFill>
              </a:rPr>
              <a:t>Get dummies </a:t>
            </a:r>
            <a:r>
              <a:rPr b="0" i="0" lang="ar" sz="1900" u="none" cap="none" strike="noStrike">
                <a:solidFill>
                  <a:schemeClr val="dk1"/>
                </a:solidFill>
                <a:latin typeface="Arial"/>
                <a:ea typeface="Arial"/>
                <a:cs typeface="Arial"/>
                <a:sym typeface="Arial"/>
              </a:rPr>
              <a:t>for </a:t>
            </a:r>
            <a:r>
              <a:rPr lang="ar" sz="1900">
                <a:solidFill>
                  <a:schemeClr val="dk1"/>
                </a:solidFill>
              </a:rPr>
              <a:t>category features</a:t>
            </a:r>
            <a:endParaRPr sz="1900">
              <a:solidFill>
                <a:schemeClr val="dk1"/>
              </a:solidFill>
            </a:endParaRPr>
          </a:p>
          <a:p>
            <a:pPr indent="-311150" lvl="0" marL="393700" marR="0" rtl="0" algn="l">
              <a:lnSpc>
                <a:spcPct val="100000"/>
              </a:lnSpc>
              <a:spcBef>
                <a:spcPts val="0"/>
              </a:spcBef>
              <a:spcAft>
                <a:spcPts val="0"/>
              </a:spcAft>
              <a:buClr>
                <a:schemeClr val="dk1"/>
              </a:buClr>
              <a:buSzPts val="1900"/>
              <a:buChar char="●"/>
            </a:pPr>
            <a:r>
              <a:rPr lang="ar" sz="1900">
                <a:solidFill>
                  <a:schemeClr val="dk1"/>
                </a:solidFill>
              </a:rPr>
              <a:t>We removed </a:t>
            </a:r>
            <a:r>
              <a:rPr lang="ar" sz="1900">
                <a:solidFill>
                  <a:schemeClr val="dk1"/>
                </a:solidFill>
              </a:rPr>
              <a:t>unnecessary</a:t>
            </a:r>
            <a:r>
              <a:rPr lang="ar" sz="1900">
                <a:solidFill>
                  <a:schemeClr val="dk1"/>
                </a:solidFill>
              </a:rPr>
              <a:t> features and correlated features</a:t>
            </a:r>
            <a:endParaRPr sz="1900">
              <a:solidFill>
                <a:schemeClr val="dk1"/>
              </a:solidFill>
            </a:endParaRPr>
          </a:p>
          <a:p>
            <a:pPr indent="-311150" lvl="0" marL="393700" marR="0" rtl="0" algn="l">
              <a:lnSpc>
                <a:spcPct val="100000"/>
              </a:lnSpc>
              <a:spcBef>
                <a:spcPts val="0"/>
              </a:spcBef>
              <a:spcAft>
                <a:spcPts val="0"/>
              </a:spcAft>
              <a:buClr>
                <a:schemeClr val="dk1"/>
              </a:buClr>
              <a:buSzPts val="1900"/>
              <a:buFont typeface="Arial"/>
              <a:buChar char="●"/>
            </a:pPr>
            <a:r>
              <a:rPr b="0" i="0" lang="ar" sz="1900" u="none" cap="none" strike="noStrike">
                <a:solidFill>
                  <a:schemeClr val="dk1"/>
                </a:solidFill>
                <a:latin typeface="Arial"/>
                <a:ea typeface="Arial"/>
                <a:cs typeface="Arial"/>
                <a:sym typeface="Arial"/>
              </a:rPr>
              <a:t>We scaled the trained data using Standard Scaler </a:t>
            </a:r>
            <a:endParaRPr b="0" i="0" sz="1900" u="none" cap="none" strike="noStrike">
              <a:solidFill>
                <a:schemeClr val="dk1"/>
              </a:solidFill>
              <a:latin typeface="Arial"/>
              <a:ea typeface="Arial"/>
              <a:cs typeface="Arial"/>
              <a:sym typeface="Arial"/>
            </a:endParaRPr>
          </a:p>
          <a:p>
            <a:pPr indent="-311150" lvl="0" marL="393700" marR="0" rtl="0" algn="l">
              <a:lnSpc>
                <a:spcPct val="100000"/>
              </a:lnSpc>
              <a:spcBef>
                <a:spcPts val="0"/>
              </a:spcBef>
              <a:spcAft>
                <a:spcPts val="0"/>
              </a:spcAft>
              <a:buClr>
                <a:schemeClr val="dk1"/>
              </a:buClr>
              <a:buSzPts val="1900"/>
              <a:buFont typeface="Arial"/>
              <a:buChar char="●"/>
            </a:pPr>
            <a:r>
              <a:rPr b="0" i="0" lang="ar" sz="1900" u="none" cap="none" strike="noStrike">
                <a:solidFill>
                  <a:schemeClr val="dk1"/>
                </a:solidFill>
                <a:latin typeface="Arial"/>
                <a:ea typeface="Arial"/>
                <a:cs typeface="Arial"/>
                <a:sym typeface="Arial"/>
              </a:rPr>
              <a:t>We split the data into train and test datasets with ratio </a:t>
            </a:r>
            <a:r>
              <a:rPr lang="ar" sz="1900">
                <a:solidFill>
                  <a:schemeClr val="dk1"/>
                </a:solidFill>
              </a:rPr>
              <a:t>75:25</a:t>
            </a:r>
            <a:endParaRPr b="0" i="0" sz="1900" u="none" cap="none" strike="noStrike">
              <a:solidFill>
                <a:schemeClr val="dk1"/>
              </a:solidFill>
              <a:latin typeface="Arial"/>
              <a:ea typeface="Arial"/>
              <a:cs typeface="Arial"/>
              <a:sym typeface="Arial"/>
            </a:endParaRPr>
          </a:p>
        </p:txBody>
      </p:sp>
      <p:sp>
        <p:nvSpPr>
          <p:cNvPr id="351" name="Google Shape;351;p42"/>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nvSpPr>
        <p:spPr>
          <a:xfrm>
            <a:off x="515981" y="940294"/>
            <a:ext cx="7759379" cy="50782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The Challenges</a:t>
            </a:r>
            <a:endParaRPr b="1" i="0" sz="2800" u="none" cap="none" strike="noStrike">
              <a:solidFill>
                <a:srgbClr val="000000"/>
              </a:solidFill>
              <a:latin typeface="Roboto"/>
              <a:ea typeface="Roboto"/>
              <a:cs typeface="Roboto"/>
              <a:sym typeface="Roboto"/>
            </a:endParaRPr>
          </a:p>
        </p:txBody>
      </p:sp>
      <p:sp>
        <p:nvSpPr>
          <p:cNvPr id="357" name="Google Shape;357;p43"/>
          <p:cNvSpPr txBox="1"/>
          <p:nvPr/>
        </p:nvSpPr>
        <p:spPr>
          <a:xfrm>
            <a:off x="630271" y="4656750"/>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358" name="Google Shape;358;p43"/>
          <p:cNvSpPr txBox="1"/>
          <p:nvPr/>
        </p:nvSpPr>
        <p:spPr>
          <a:xfrm>
            <a:off x="416300" y="1828800"/>
            <a:ext cx="7644900" cy="452400"/>
          </a:xfrm>
          <a:prstGeom prst="rect">
            <a:avLst/>
          </a:prstGeom>
          <a:noFill/>
          <a:ln>
            <a:noFill/>
          </a:ln>
        </p:spPr>
        <p:txBody>
          <a:bodyPr anchorCtr="0" anchor="t" bIns="79125" lIns="79125" spcFirstLastPara="1" rIns="79125" wrap="square" tIns="79125">
            <a:spAutoFit/>
          </a:bodyPr>
          <a:lstStyle/>
          <a:p>
            <a:pPr indent="-311150" lvl="0" marL="393700" marR="0" rtl="0" algn="l">
              <a:lnSpc>
                <a:spcPct val="100000"/>
              </a:lnSpc>
              <a:spcBef>
                <a:spcPts val="0"/>
              </a:spcBef>
              <a:spcAft>
                <a:spcPts val="0"/>
              </a:spcAft>
              <a:buClr>
                <a:schemeClr val="dk1"/>
              </a:buClr>
              <a:buSzPts val="1900"/>
              <a:buChar char="●"/>
            </a:pPr>
            <a:r>
              <a:rPr b="1" i="0" lang="ar" sz="1900" u="none" cap="none" strike="noStrike">
                <a:solidFill>
                  <a:schemeClr val="dk1"/>
                </a:solidFill>
              </a:rPr>
              <a:t>Regression on ‘</a:t>
            </a:r>
            <a:r>
              <a:rPr b="1" lang="ar" sz="1900">
                <a:solidFill>
                  <a:schemeClr val="dk1"/>
                </a:solidFill>
              </a:rPr>
              <a:t>count</a:t>
            </a:r>
            <a:r>
              <a:rPr b="1" i="0" lang="ar" sz="1900" u="none" cap="none" strike="noStrike">
                <a:solidFill>
                  <a:schemeClr val="dk1"/>
                </a:solidFill>
              </a:rPr>
              <a:t>’ to predi</a:t>
            </a:r>
            <a:r>
              <a:rPr b="1" lang="ar" sz="1900">
                <a:solidFill>
                  <a:schemeClr val="dk1"/>
                </a:solidFill>
              </a:rPr>
              <a:t>ct count of renting bikes</a:t>
            </a:r>
            <a:endParaRPr b="1" i="0" sz="1900" u="none" cap="none" strike="noStrike">
              <a:solidFill>
                <a:schemeClr val="dk1"/>
              </a:solidFill>
            </a:endParaRPr>
          </a:p>
        </p:txBody>
      </p:sp>
      <p:sp>
        <p:nvSpPr>
          <p:cNvPr id="359" name="Google Shape;359;p43"/>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416303" y="940294"/>
            <a:ext cx="7759379" cy="50782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Regression Challenge</a:t>
            </a:r>
            <a:endParaRPr b="1" i="0" sz="2800" u="none" cap="none" strike="noStrike">
              <a:solidFill>
                <a:srgbClr val="000000"/>
              </a:solidFill>
              <a:latin typeface="Roboto"/>
              <a:ea typeface="Roboto"/>
              <a:cs typeface="Roboto"/>
              <a:sym typeface="Roboto"/>
            </a:endParaRPr>
          </a:p>
        </p:txBody>
      </p:sp>
      <p:sp>
        <p:nvSpPr>
          <p:cNvPr id="365" name="Google Shape;365;p44"/>
          <p:cNvSpPr txBox="1"/>
          <p:nvPr/>
        </p:nvSpPr>
        <p:spPr>
          <a:xfrm>
            <a:off x="630271" y="4656750"/>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366" name="Google Shape;366;p44"/>
          <p:cNvSpPr txBox="1"/>
          <p:nvPr/>
        </p:nvSpPr>
        <p:spPr>
          <a:xfrm>
            <a:off x="416303" y="1659338"/>
            <a:ext cx="7327518" cy="191632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rPr b="1" i="0" lang="ar" sz="1900" u="none" cap="none" strike="noStrike">
                <a:solidFill>
                  <a:schemeClr val="dk1"/>
                </a:solidFill>
                <a:latin typeface="Arial"/>
                <a:ea typeface="Arial"/>
                <a:cs typeface="Arial"/>
                <a:sym typeface="Arial"/>
              </a:rPr>
              <a:t>We used these models:</a:t>
            </a:r>
            <a:endParaRPr b="1"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1. Linear regression</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2. Ridge regression</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3. Lasso regression</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ar" sz="1900" u="none" cap="none" strike="noStrike">
                <a:solidFill>
                  <a:schemeClr val="dk1"/>
                </a:solidFill>
                <a:latin typeface="Arial"/>
                <a:ea typeface="Arial"/>
                <a:cs typeface="Arial"/>
                <a:sym typeface="Arial"/>
              </a:rPr>
              <a:t>4. Random Forest Regressor</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ar" sz="1900" u="none" cap="none" strike="noStrike">
                <a:solidFill>
                  <a:schemeClr val="dk1"/>
                </a:solidFill>
                <a:latin typeface="Arial"/>
                <a:ea typeface="Arial"/>
                <a:cs typeface="Arial"/>
                <a:sym typeface="Arial"/>
              </a:rPr>
              <a:t>5. Gradient Boosting Regressor</a:t>
            </a:r>
            <a:endParaRPr b="0" i="0" sz="1900" u="none" cap="none" strike="noStrike">
              <a:solidFill>
                <a:schemeClr val="dk1"/>
              </a:solidFill>
              <a:latin typeface="Arial"/>
              <a:ea typeface="Arial"/>
              <a:cs typeface="Arial"/>
              <a:sym typeface="Arial"/>
            </a:endParaRPr>
          </a:p>
        </p:txBody>
      </p:sp>
      <p:sp>
        <p:nvSpPr>
          <p:cNvPr id="367" name="Google Shape;367;p44"/>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p:nvPr/>
        </p:nvSpPr>
        <p:spPr>
          <a:xfrm>
            <a:off x="0" y="3080119"/>
            <a:ext cx="9143885" cy="2063475"/>
          </a:xfrm>
          <a:prstGeom prst="rect">
            <a:avLst/>
          </a:prstGeom>
          <a:solidFill>
            <a:schemeClr val="lt1"/>
          </a:solidFill>
          <a:ln cap="flat" cmpd="sng" w="9525">
            <a:solidFill>
              <a:schemeClr val="lt1"/>
            </a:solidFill>
            <a:prstDash val="solid"/>
            <a:round/>
            <a:headEnd len="sm" w="sm" type="none"/>
            <a:tailEnd len="sm" w="sm" type="none"/>
          </a:ln>
        </p:spPr>
        <p:txBody>
          <a:bodyPr anchorCtr="0" anchor="b"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73" name="Google Shape;373;p45"/>
          <p:cNvSpPr txBox="1"/>
          <p:nvPr/>
        </p:nvSpPr>
        <p:spPr>
          <a:xfrm>
            <a:off x="352003" y="740925"/>
            <a:ext cx="7759500" cy="590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800"/>
              <a:buFont typeface="Arial"/>
              <a:buNone/>
            </a:pPr>
            <a:r>
              <a:rPr b="1" i="0" lang="ar" sz="2800" u="none" cap="none" strike="noStrike">
                <a:solidFill>
                  <a:srgbClr val="000000"/>
                </a:solidFill>
                <a:latin typeface="Roboto"/>
                <a:ea typeface="Roboto"/>
                <a:cs typeface="Roboto"/>
                <a:sym typeface="Roboto"/>
              </a:rPr>
              <a:t>Regression Challenge</a:t>
            </a:r>
            <a:endParaRPr b="1" i="0" sz="2800" u="none" cap="none" strike="noStrike">
              <a:solidFill>
                <a:srgbClr val="000000"/>
              </a:solidFill>
              <a:latin typeface="Roboto"/>
              <a:ea typeface="Roboto"/>
              <a:cs typeface="Roboto"/>
              <a:sym typeface="Roboto"/>
            </a:endParaRPr>
          </a:p>
        </p:txBody>
      </p:sp>
      <p:sp>
        <p:nvSpPr>
          <p:cNvPr id="374" name="Google Shape;374;p45"/>
          <p:cNvSpPr txBox="1"/>
          <p:nvPr/>
        </p:nvSpPr>
        <p:spPr>
          <a:xfrm>
            <a:off x="416303" y="1248750"/>
            <a:ext cx="7327518"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rPr b="1" i="0" lang="ar" sz="1900" u="none" cap="none" strike="noStrike">
                <a:solidFill>
                  <a:schemeClr val="dk1"/>
                </a:solidFill>
                <a:latin typeface="Arial"/>
                <a:ea typeface="Arial"/>
                <a:cs typeface="Arial"/>
                <a:sym typeface="Arial"/>
              </a:rPr>
              <a:t>We achieved these results:</a:t>
            </a:r>
            <a:endParaRPr b="0" i="0" sz="1900" u="none" cap="none" strike="noStrike">
              <a:solidFill>
                <a:schemeClr val="dk1"/>
              </a:solidFill>
              <a:latin typeface="Arial"/>
              <a:ea typeface="Arial"/>
              <a:cs typeface="Arial"/>
              <a:sym typeface="Arial"/>
            </a:endParaRPr>
          </a:p>
        </p:txBody>
      </p:sp>
      <p:sp>
        <p:nvSpPr>
          <p:cNvPr id="375" name="Google Shape;375;p45"/>
          <p:cNvSpPr txBox="1"/>
          <p:nvPr/>
        </p:nvSpPr>
        <p:spPr>
          <a:xfrm>
            <a:off x="0" y="4529606"/>
            <a:ext cx="9144000" cy="406200"/>
          </a:xfrm>
          <a:prstGeom prst="rect">
            <a:avLst/>
          </a:prstGeom>
          <a:noFill/>
          <a:ln>
            <a:noFill/>
          </a:ln>
        </p:spPr>
        <p:txBody>
          <a:bodyPr anchorCtr="0" anchor="t" bIns="79125" lIns="79125" spcFirstLastPara="1" rIns="79125" wrap="square" tIns="79125">
            <a:spAutoFit/>
          </a:bodyPr>
          <a:lstStyle/>
          <a:p>
            <a:pPr indent="0" lvl="0" marL="0" marR="0" rtl="0" algn="ctr">
              <a:lnSpc>
                <a:spcPct val="100000"/>
              </a:lnSpc>
              <a:spcBef>
                <a:spcPts val="0"/>
              </a:spcBef>
              <a:spcAft>
                <a:spcPts val="0"/>
              </a:spcAft>
              <a:buClr>
                <a:srgbClr val="000000"/>
              </a:buClr>
              <a:buSzPts val="1600"/>
              <a:buFont typeface="Arial"/>
              <a:buNone/>
            </a:pPr>
            <a:r>
              <a:rPr b="0" i="0" lang="ar" sz="1600" u="none" cap="none" strike="noStrike">
                <a:solidFill>
                  <a:schemeClr val="dk1"/>
                </a:solidFill>
                <a:latin typeface="Arial"/>
                <a:ea typeface="Arial"/>
                <a:cs typeface="Arial"/>
                <a:sym typeface="Arial"/>
              </a:rPr>
              <a:t>Based on the results, RF and GB are the best regression models for this challenge</a:t>
            </a:r>
            <a:endParaRPr b="0" i="0" sz="1600" u="none" cap="none" strike="noStrike">
              <a:solidFill>
                <a:schemeClr val="dk1"/>
              </a:solidFill>
              <a:latin typeface="Arial"/>
              <a:ea typeface="Arial"/>
              <a:cs typeface="Arial"/>
              <a:sym typeface="Arial"/>
            </a:endParaRPr>
          </a:p>
        </p:txBody>
      </p:sp>
      <p:sp>
        <p:nvSpPr>
          <p:cNvPr id="376" name="Google Shape;376;p45"/>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id="377" name="Google Shape;377;p45"/>
          <p:cNvPicPr preferRelativeResize="0"/>
          <p:nvPr/>
        </p:nvPicPr>
        <p:blipFill>
          <a:blip r:embed="rId3">
            <a:alphaModFix/>
          </a:blip>
          <a:stretch>
            <a:fillRect/>
          </a:stretch>
        </p:blipFill>
        <p:spPr>
          <a:xfrm>
            <a:off x="0" y="1703925"/>
            <a:ext cx="9143999" cy="282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nvSpPr>
        <p:spPr>
          <a:xfrm>
            <a:off x="680433" y="1437094"/>
            <a:ext cx="5682067" cy="6003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Arial"/>
                <a:ea typeface="Arial"/>
                <a:cs typeface="Arial"/>
                <a:sym typeface="Arial"/>
              </a:rPr>
              <a:t>Special Thanks for:</a:t>
            </a:r>
            <a:endParaRPr b="1" i="0" sz="3500" u="none" cap="none" strike="noStrike">
              <a:solidFill>
                <a:srgbClr val="000000"/>
              </a:solidFill>
              <a:latin typeface="Arial"/>
              <a:ea typeface="Arial"/>
              <a:cs typeface="Arial"/>
              <a:sym typeface="Arial"/>
            </a:endParaRPr>
          </a:p>
        </p:txBody>
      </p:sp>
      <p:sp>
        <p:nvSpPr>
          <p:cNvPr id="384" name="Google Shape;384;p46"/>
          <p:cNvSpPr txBox="1"/>
          <p:nvPr/>
        </p:nvSpPr>
        <p:spPr>
          <a:xfrm>
            <a:off x="1169960" y="2195213"/>
            <a:ext cx="5611152" cy="1108125"/>
          </a:xfrm>
          <a:prstGeom prst="rect">
            <a:avLst/>
          </a:prstGeom>
          <a:noFill/>
          <a:ln>
            <a:noFill/>
          </a:ln>
        </p:spPr>
        <p:txBody>
          <a:bodyPr anchorCtr="0" anchor="t" bIns="79125" lIns="79125" spcFirstLastPara="1" rIns="79125" wrap="square" tIns="79125">
            <a:spAutoFit/>
          </a:bodyPr>
          <a:lstStyle/>
          <a:p>
            <a:pPr indent="0" lvl="0" marL="0" marR="0" rtl="0" algn="l">
              <a:lnSpc>
                <a:spcPct val="90000"/>
              </a:lnSpc>
              <a:spcBef>
                <a:spcPts val="0"/>
              </a:spcBef>
              <a:spcAft>
                <a:spcPts val="0"/>
              </a:spcAft>
              <a:buClr>
                <a:srgbClr val="000000"/>
              </a:buClr>
              <a:buSzPts val="2400"/>
              <a:buFont typeface="Arial"/>
              <a:buNone/>
            </a:pPr>
            <a:r>
              <a:rPr b="1" i="0" lang="ar" sz="2400" u="none" cap="none" strike="noStrike">
                <a:solidFill>
                  <a:schemeClr val="dk1"/>
                </a:solidFill>
                <a:latin typeface="Arial"/>
                <a:ea typeface="Arial"/>
                <a:cs typeface="Arial"/>
                <a:sym typeface="Arial"/>
              </a:rPr>
              <a:t>Dr. Doaa Mahmoud</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rPr b="1" i="0" lang="ar" sz="2400" u="none" cap="none" strike="noStrike">
                <a:solidFill>
                  <a:schemeClr val="dk1"/>
                </a:solidFill>
                <a:latin typeface="Arial"/>
                <a:ea typeface="Arial"/>
                <a:cs typeface="Arial"/>
                <a:sym typeface="Arial"/>
              </a:rPr>
              <a:t>Eng. Mohamed Abdullah</a:t>
            </a:r>
            <a:endParaRPr b="1" i="0" sz="2400" u="none" cap="none" strike="noStrike">
              <a:solidFill>
                <a:schemeClr val="dk1"/>
              </a:solidFill>
              <a:latin typeface="Arial"/>
              <a:ea typeface="Arial"/>
              <a:cs typeface="Arial"/>
              <a:sym typeface="Arial"/>
            </a:endParaRPr>
          </a:p>
        </p:txBody>
      </p:sp>
      <p:sp>
        <p:nvSpPr>
          <p:cNvPr id="385" name="Google Shape;385;p46"/>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nvSpPr>
        <p:spPr>
          <a:xfrm>
            <a:off x="511295" y="742838"/>
            <a:ext cx="7490124" cy="6003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Roboto"/>
                <a:ea typeface="Roboto"/>
                <a:cs typeface="Roboto"/>
                <a:sym typeface="Roboto"/>
              </a:rPr>
              <a:t>Agenda</a:t>
            </a:r>
            <a:endParaRPr b="1" i="0" sz="3500" u="none" cap="none" strike="noStrike">
              <a:solidFill>
                <a:srgbClr val="000000"/>
              </a:solidFill>
              <a:latin typeface="Roboto"/>
              <a:ea typeface="Roboto"/>
              <a:cs typeface="Roboto"/>
              <a:sym typeface="Roboto"/>
            </a:endParaRPr>
          </a:p>
        </p:txBody>
      </p:sp>
      <p:sp>
        <p:nvSpPr>
          <p:cNvPr id="187" name="Google Shape;187;p24"/>
          <p:cNvSpPr txBox="1"/>
          <p:nvPr/>
        </p:nvSpPr>
        <p:spPr>
          <a:xfrm>
            <a:off x="615659" y="1545431"/>
            <a:ext cx="6516150" cy="2355075"/>
          </a:xfrm>
          <a:prstGeom prst="rect">
            <a:avLst/>
          </a:prstGeom>
          <a:noFill/>
          <a:ln>
            <a:noFill/>
          </a:ln>
        </p:spPr>
        <p:txBody>
          <a:bodyPr anchorCtr="0" anchor="t" bIns="79125" lIns="79125" spcFirstLastPara="1" rIns="79125" wrap="square" tIns="79125">
            <a:spAutoFit/>
          </a:bodyPr>
          <a:lstStyle/>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Data Explanation</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The Objectives</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Data Preparation </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Exploratory Data Analysis</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Business solutions and recommendations</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Data Preprocessing</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The Challenges</a:t>
            </a:r>
            <a:endParaRPr b="0" i="0" sz="2100" u="none" cap="none" strike="noStrike">
              <a:solidFill>
                <a:srgbClr val="000000"/>
              </a:solidFill>
              <a:latin typeface="Arial"/>
              <a:ea typeface="Arial"/>
              <a:cs typeface="Arial"/>
              <a:sym typeface="Arial"/>
            </a:endParaRPr>
          </a:p>
          <a:p>
            <a:pPr indent="-323850" lvl="0" marL="393700" marR="0" rtl="0" algn="l">
              <a:lnSpc>
                <a:spcPct val="100000"/>
              </a:lnSpc>
              <a:spcBef>
                <a:spcPts val="0"/>
              </a:spcBef>
              <a:spcAft>
                <a:spcPts val="0"/>
              </a:spcAft>
              <a:buClr>
                <a:srgbClr val="000000"/>
              </a:buClr>
              <a:buSzPts val="2100"/>
              <a:buFont typeface="Arial"/>
              <a:buChar char="●"/>
            </a:pPr>
            <a:r>
              <a:rPr b="0" i="0" lang="ar" sz="2100" u="none" cap="none" strike="noStrike">
                <a:solidFill>
                  <a:srgbClr val="000000"/>
                </a:solidFill>
                <a:latin typeface="Arial"/>
                <a:ea typeface="Arial"/>
                <a:cs typeface="Arial"/>
                <a:sym typeface="Arial"/>
              </a:rPr>
              <a:t>Modelling</a:t>
            </a:r>
            <a:endParaRPr b="0" i="0" sz="2100" u="none" cap="none" strike="noStrike">
              <a:solidFill>
                <a:srgbClr val="000000"/>
              </a:solidFill>
              <a:latin typeface="Arial"/>
              <a:ea typeface="Arial"/>
              <a:cs typeface="Arial"/>
              <a:sym typeface="Arial"/>
            </a:endParaRPr>
          </a:p>
        </p:txBody>
      </p:sp>
      <p:sp>
        <p:nvSpPr>
          <p:cNvPr id="188" name="Google Shape;188;p24"/>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nvSpPr>
        <p:spPr>
          <a:xfrm>
            <a:off x="1805482" y="498563"/>
            <a:ext cx="3845400" cy="6987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Roboto"/>
                <a:ea typeface="Roboto"/>
                <a:cs typeface="Roboto"/>
                <a:sym typeface="Roboto"/>
              </a:rPr>
              <a:t>Data Explanation</a:t>
            </a:r>
            <a:endParaRPr b="1" i="0" sz="3500" u="none" cap="none" strike="noStrike">
              <a:solidFill>
                <a:srgbClr val="000000"/>
              </a:solidFill>
              <a:latin typeface="Roboto"/>
              <a:ea typeface="Roboto"/>
              <a:cs typeface="Roboto"/>
              <a:sym typeface="Roboto"/>
            </a:endParaRPr>
          </a:p>
        </p:txBody>
      </p:sp>
      <p:sp>
        <p:nvSpPr>
          <p:cNvPr id="194" name="Google Shape;194;p25"/>
          <p:cNvSpPr txBox="1"/>
          <p:nvPr/>
        </p:nvSpPr>
        <p:spPr>
          <a:xfrm>
            <a:off x="1945789" y="4225219"/>
            <a:ext cx="5252422"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5" name="Google Shape;195;p25"/>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descr="Table&#10;&#10;Description automatically generated" id="196" name="Google Shape;196;p25"/>
          <p:cNvPicPr preferRelativeResize="0"/>
          <p:nvPr/>
        </p:nvPicPr>
        <p:blipFill rotWithShape="1">
          <a:blip r:embed="rId3">
            <a:alphaModFix/>
          </a:blip>
          <a:srcRect b="0" l="0" r="0" t="0"/>
          <a:stretch/>
        </p:blipFill>
        <p:spPr>
          <a:xfrm>
            <a:off x="1657875" y="1240150"/>
            <a:ext cx="4290675" cy="2942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nvSpPr>
        <p:spPr>
          <a:xfrm>
            <a:off x="511295" y="742838"/>
            <a:ext cx="3845479" cy="6003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Roboto"/>
                <a:ea typeface="Roboto"/>
                <a:cs typeface="Roboto"/>
                <a:sym typeface="Roboto"/>
              </a:rPr>
              <a:t>The Goal</a:t>
            </a:r>
            <a:endParaRPr b="1" i="0" sz="3500" u="none" cap="none" strike="noStrike">
              <a:solidFill>
                <a:srgbClr val="000000"/>
              </a:solidFill>
              <a:latin typeface="Roboto"/>
              <a:ea typeface="Roboto"/>
              <a:cs typeface="Roboto"/>
              <a:sym typeface="Roboto"/>
            </a:endParaRPr>
          </a:p>
        </p:txBody>
      </p:sp>
      <p:sp>
        <p:nvSpPr>
          <p:cNvPr id="202" name="Google Shape;202;p26"/>
          <p:cNvSpPr txBox="1"/>
          <p:nvPr/>
        </p:nvSpPr>
        <p:spPr>
          <a:xfrm>
            <a:off x="511306" y="1343138"/>
            <a:ext cx="7755600" cy="27459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100"/>
              <a:buFont typeface="Arial"/>
              <a:buNone/>
            </a:pPr>
            <a:r>
              <a:rPr b="0" i="0" lang="ar" sz="2100" u="none" cap="none" strike="noStrike">
                <a:solidFill>
                  <a:srgbClr val="000000"/>
                </a:solidFill>
                <a:latin typeface="Arial"/>
                <a:ea typeface="Arial"/>
                <a:cs typeface="Arial"/>
                <a:sym typeface="Arial"/>
              </a:rPr>
              <a:t>Our main goal is to predict the total count of bikes rented during each hour</a:t>
            </a:r>
            <a:r>
              <a:rPr lang="ar" sz="2100"/>
              <a:t>.</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sz="2100"/>
          </a:p>
          <a:p>
            <a:pPr indent="0" lvl="0" marL="0" rtl="0" algn="l">
              <a:spcBef>
                <a:spcPts val="0"/>
              </a:spcBef>
              <a:spcAft>
                <a:spcPts val="0"/>
              </a:spcAft>
              <a:buClr>
                <a:schemeClr val="dk1"/>
              </a:buClr>
              <a:buSzPts val="2100"/>
              <a:buFont typeface="Arial"/>
              <a:buNone/>
            </a:pPr>
            <a:r>
              <a:rPr lang="ar" sz="2100">
                <a:solidFill>
                  <a:schemeClr val="dk1"/>
                </a:solidFill>
              </a:rPr>
              <a:t>Our secondary goal is increase number of abnormal individuals that share bikes to become normal.</a:t>
            </a:r>
            <a:endParaRPr sz="2100">
              <a:solidFill>
                <a:schemeClr val="dk1"/>
              </a:solidFill>
            </a:endParaRPr>
          </a:p>
          <a:p>
            <a:pPr indent="0" lvl="0" marL="0" rtl="0" algn="l">
              <a:spcBef>
                <a:spcPts val="0"/>
              </a:spcBef>
              <a:spcAft>
                <a:spcPts val="0"/>
              </a:spcAft>
              <a:buClr>
                <a:schemeClr val="dk1"/>
              </a:buClr>
              <a:buSzPts val="2100"/>
              <a:buFont typeface="Arial"/>
              <a:buNone/>
            </a:pPr>
            <a:r>
              <a:t/>
            </a:r>
            <a:endParaRPr sz="2100">
              <a:solidFill>
                <a:schemeClr val="dk1"/>
              </a:solidFill>
            </a:endParaRPr>
          </a:p>
          <a:p>
            <a:pPr indent="0" lvl="0" marL="0" marR="0" rtl="0" algn="l">
              <a:lnSpc>
                <a:spcPct val="100000"/>
              </a:lnSpc>
              <a:spcBef>
                <a:spcPts val="0"/>
              </a:spcBef>
              <a:spcAft>
                <a:spcPts val="0"/>
              </a:spcAft>
              <a:buClr>
                <a:srgbClr val="000000"/>
              </a:buClr>
              <a:buSzPts val="2100"/>
              <a:buFont typeface="Arial"/>
              <a:buNone/>
            </a:pPr>
            <a:r>
              <a:rPr lang="ar" sz="2100"/>
              <a:t>One of other goals is to encourage people who do not cycle to start cycling, shared bikes must be safe and easy to use.</a:t>
            </a:r>
            <a:endParaRPr sz="2100"/>
          </a:p>
        </p:txBody>
      </p:sp>
      <p:sp>
        <p:nvSpPr>
          <p:cNvPr id="203" name="Google Shape;203;p26"/>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p:nvPr/>
        </p:nvSpPr>
        <p:spPr>
          <a:xfrm>
            <a:off x="0" y="3080119"/>
            <a:ext cx="9143885" cy="2063475"/>
          </a:xfrm>
          <a:prstGeom prst="rect">
            <a:avLst/>
          </a:prstGeom>
          <a:solidFill>
            <a:schemeClr val="lt1"/>
          </a:solidFill>
          <a:ln cap="flat" cmpd="sng" w="9525">
            <a:solidFill>
              <a:schemeClr val="lt1"/>
            </a:solidFill>
            <a:prstDash val="solid"/>
            <a:round/>
            <a:headEnd len="sm" w="sm" type="none"/>
            <a:tailEnd len="sm" w="sm" type="none"/>
          </a:ln>
        </p:spPr>
        <p:txBody>
          <a:bodyPr anchorCtr="0" anchor="b" bIns="79125" lIns="79125" spcFirstLastPara="1" rIns="79125" wrap="square" tIns="791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9" name="Google Shape;209;p27"/>
          <p:cNvSpPr txBox="1"/>
          <p:nvPr/>
        </p:nvSpPr>
        <p:spPr>
          <a:xfrm>
            <a:off x="511295" y="742838"/>
            <a:ext cx="7355219" cy="6003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3500"/>
              <a:buFont typeface="Arial"/>
              <a:buNone/>
            </a:pPr>
            <a:r>
              <a:rPr b="1" i="0" lang="ar" sz="3500" u="none" cap="none" strike="noStrike">
                <a:solidFill>
                  <a:srgbClr val="000000"/>
                </a:solidFill>
                <a:latin typeface="Roboto"/>
                <a:ea typeface="Roboto"/>
                <a:cs typeface="Roboto"/>
                <a:sym typeface="Roboto"/>
              </a:rPr>
              <a:t>Data Preparation</a:t>
            </a:r>
            <a:endParaRPr b="1" i="0" sz="3500" u="none" cap="none" strike="noStrike">
              <a:solidFill>
                <a:srgbClr val="000000"/>
              </a:solidFill>
              <a:latin typeface="Roboto"/>
              <a:ea typeface="Roboto"/>
              <a:cs typeface="Roboto"/>
              <a:sym typeface="Roboto"/>
            </a:endParaRPr>
          </a:p>
        </p:txBody>
      </p:sp>
      <p:sp>
        <p:nvSpPr>
          <p:cNvPr id="210" name="Google Shape;210;p27"/>
          <p:cNvSpPr txBox="1"/>
          <p:nvPr/>
        </p:nvSpPr>
        <p:spPr>
          <a:xfrm>
            <a:off x="515981" y="1613588"/>
            <a:ext cx="7644973" cy="1661971"/>
          </a:xfrm>
          <a:prstGeom prst="rect">
            <a:avLst/>
          </a:prstGeom>
          <a:noFill/>
          <a:ln>
            <a:noFill/>
          </a:ln>
        </p:spPr>
        <p:txBody>
          <a:bodyPr anchorCtr="0" anchor="t" bIns="79125" lIns="79125" spcFirstLastPara="1" rIns="79125" wrap="square" tIns="79125">
            <a:spAutoFit/>
          </a:bodyPr>
          <a:lstStyle/>
          <a:p>
            <a:pPr indent="-311150" lvl="0" marL="393700" marR="0" rtl="0" algn="l">
              <a:lnSpc>
                <a:spcPct val="100000"/>
              </a:lnSpc>
              <a:spcBef>
                <a:spcPts val="0"/>
              </a:spcBef>
              <a:spcAft>
                <a:spcPts val="0"/>
              </a:spcAft>
              <a:buClr>
                <a:srgbClr val="000000"/>
              </a:buClr>
              <a:buSzPts val="1900"/>
              <a:buFont typeface="Arial"/>
              <a:buChar char="●"/>
            </a:pPr>
            <a:r>
              <a:rPr b="0" i="0" lang="ar" sz="1900" u="none" cap="none" strike="noStrike">
                <a:solidFill>
                  <a:srgbClr val="000000"/>
                </a:solidFill>
                <a:latin typeface="Arial"/>
                <a:ea typeface="Arial"/>
                <a:cs typeface="Arial"/>
                <a:sym typeface="Arial"/>
              </a:rPr>
              <a:t>I mapped the labeled data to its respective values to make it easier for EDA</a:t>
            </a:r>
            <a:endParaRPr b="0" i="0" sz="1900" u="none" cap="none" strike="noStrike">
              <a:solidFill>
                <a:srgbClr val="000000"/>
              </a:solidFill>
              <a:latin typeface="Arial"/>
              <a:ea typeface="Arial"/>
              <a:cs typeface="Arial"/>
              <a:sym typeface="Arial"/>
            </a:endParaRPr>
          </a:p>
          <a:p>
            <a:pPr indent="-311150" lvl="0" marL="393700" marR="0" rtl="0" algn="l">
              <a:lnSpc>
                <a:spcPct val="100000"/>
              </a:lnSpc>
              <a:spcBef>
                <a:spcPts val="0"/>
              </a:spcBef>
              <a:spcAft>
                <a:spcPts val="0"/>
              </a:spcAft>
              <a:buClr>
                <a:srgbClr val="000000"/>
              </a:buClr>
              <a:buSzPts val="1900"/>
              <a:buFont typeface="Arial"/>
              <a:buChar char="●"/>
            </a:pPr>
            <a:r>
              <a:rPr b="0" i="0" lang="ar" sz="1900" u="none" cap="none" strike="noStrike">
                <a:solidFill>
                  <a:srgbClr val="000000"/>
                </a:solidFill>
                <a:latin typeface="Arial"/>
                <a:ea typeface="Arial"/>
                <a:cs typeface="Arial"/>
                <a:sym typeface="Arial"/>
              </a:rPr>
              <a:t>There were no duplicates or missing values in the data</a:t>
            </a:r>
            <a:endParaRPr b="0" i="0" sz="1900" u="none" cap="none" strike="noStrike">
              <a:solidFill>
                <a:srgbClr val="000000"/>
              </a:solidFill>
              <a:latin typeface="Arial"/>
              <a:ea typeface="Arial"/>
              <a:cs typeface="Arial"/>
              <a:sym typeface="Arial"/>
            </a:endParaRPr>
          </a:p>
          <a:p>
            <a:pPr indent="-311150" lvl="0" marL="393700" marR="0" rtl="0" algn="l">
              <a:lnSpc>
                <a:spcPct val="100000"/>
              </a:lnSpc>
              <a:spcBef>
                <a:spcPts val="0"/>
              </a:spcBef>
              <a:spcAft>
                <a:spcPts val="0"/>
              </a:spcAft>
              <a:buClr>
                <a:srgbClr val="000000"/>
              </a:buClr>
              <a:buSzPts val="1900"/>
              <a:buFont typeface="Arial"/>
              <a:buChar char="●"/>
            </a:pPr>
            <a:r>
              <a:rPr b="0" i="0" lang="ar" sz="1900" u="none" cap="none" strike="noStrike">
                <a:solidFill>
                  <a:srgbClr val="000000"/>
                </a:solidFill>
                <a:latin typeface="Arial"/>
                <a:ea typeface="Arial"/>
                <a:cs typeface="Arial"/>
                <a:sym typeface="Arial"/>
              </a:rPr>
              <a:t>We didn’t remove any outliers as most of our features are categorical and for the numerical features the outliers seems to be important data.</a:t>
            </a:r>
            <a:endParaRPr b="0" i="0" sz="1900" u="none" cap="none" strike="noStrike">
              <a:solidFill>
                <a:srgbClr val="000000"/>
              </a:solidFill>
              <a:latin typeface="Arial"/>
              <a:ea typeface="Arial"/>
              <a:cs typeface="Arial"/>
              <a:sym typeface="Arial"/>
            </a:endParaRPr>
          </a:p>
        </p:txBody>
      </p:sp>
      <p:sp>
        <p:nvSpPr>
          <p:cNvPr id="211" name="Google Shape;211;p27"/>
          <p:cNvSpPr txBox="1"/>
          <p:nvPr/>
        </p:nvSpPr>
        <p:spPr>
          <a:xfrm>
            <a:off x="4434874" y="3344037"/>
            <a:ext cx="1171760" cy="392400"/>
          </a:xfrm>
          <a:prstGeom prst="rect">
            <a:avLst/>
          </a:prstGeom>
          <a:noFill/>
          <a:ln>
            <a:noFill/>
          </a:ln>
        </p:spPr>
        <p:txBody>
          <a:bodyPr anchorCtr="0" anchor="t" bIns="79125" lIns="79125" spcFirstLastPara="1" rIns="79125" wrap="square" tIns="79125">
            <a:spAutoFit/>
          </a:bodyPr>
          <a:lstStyle/>
          <a:p>
            <a:pPr indent="0" lvl="0" marL="0" marR="0" rtl="0" algn="ctr">
              <a:lnSpc>
                <a:spcPct val="100000"/>
              </a:lnSpc>
              <a:spcBef>
                <a:spcPts val="0"/>
              </a:spcBef>
              <a:spcAft>
                <a:spcPts val="0"/>
              </a:spcAft>
              <a:buClr>
                <a:srgbClr val="000000"/>
              </a:buClr>
              <a:buSzPts val="1900"/>
              <a:buFont typeface="Arial"/>
              <a:buNone/>
            </a:pPr>
            <a:r>
              <a:rPr b="0" i="0" lang="ar" sz="1900" u="none" cap="none" strike="noStrike">
                <a:solidFill>
                  <a:srgbClr val="000000"/>
                </a:solidFill>
                <a:latin typeface="Arial"/>
                <a:ea typeface="Arial"/>
                <a:cs typeface="Arial"/>
                <a:sym typeface="Arial"/>
              </a:rPr>
              <a:t>Before</a:t>
            </a:r>
            <a:endParaRPr b="0" i="0" sz="1900" u="none" cap="none" strike="noStrike">
              <a:solidFill>
                <a:srgbClr val="000000"/>
              </a:solidFill>
              <a:latin typeface="Arial"/>
              <a:ea typeface="Arial"/>
              <a:cs typeface="Arial"/>
              <a:sym typeface="Arial"/>
            </a:endParaRPr>
          </a:p>
        </p:txBody>
      </p:sp>
      <p:sp>
        <p:nvSpPr>
          <p:cNvPr id="212" name="Google Shape;212;p27"/>
          <p:cNvSpPr txBox="1"/>
          <p:nvPr/>
        </p:nvSpPr>
        <p:spPr>
          <a:xfrm>
            <a:off x="7326665" y="3296280"/>
            <a:ext cx="859291" cy="392400"/>
          </a:xfrm>
          <a:prstGeom prst="rect">
            <a:avLst/>
          </a:prstGeom>
          <a:noFill/>
          <a:ln>
            <a:noFill/>
          </a:ln>
        </p:spPr>
        <p:txBody>
          <a:bodyPr anchorCtr="0" anchor="t" bIns="79125" lIns="79125" spcFirstLastPara="1" rIns="79125" wrap="square" tIns="79125">
            <a:spAutoFit/>
          </a:bodyPr>
          <a:lstStyle/>
          <a:p>
            <a:pPr indent="0" lvl="0" marL="0" marR="0" rtl="0" algn="ctr">
              <a:lnSpc>
                <a:spcPct val="100000"/>
              </a:lnSpc>
              <a:spcBef>
                <a:spcPts val="0"/>
              </a:spcBef>
              <a:spcAft>
                <a:spcPts val="0"/>
              </a:spcAft>
              <a:buClr>
                <a:srgbClr val="000000"/>
              </a:buClr>
              <a:buSzPts val="1900"/>
              <a:buFont typeface="Arial"/>
              <a:buNone/>
            </a:pPr>
            <a:r>
              <a:rPr b="0" i="0" lang="ar" sz="1900" u="none" cap="none" strike="noStrike">
                <a:solidFill>
                  <a:srgbClr val="000000"/>
                </a:solidFill>
                <a:latin typeface="Arial"/>
                <a:ea typeface="Arial"/>
                <a:cs typeface="Arial"/>
                <a:sym typeface="Arial"/>
              </a:rPr>
              <a:t>After</a:t>
            </a:r>
            <a:endParaRPr b="0" i="0" sz="1900" u="none" cap="none" strike="noStrike">
              <a:solidFill>
                <a:srgbClr val="000000"/>
              </a:solidFill>
              <a:latin typeface="Arial"/>
              <a:ea typeface="Arial"/>
              <a:cs typeface="Arial"/>
              <a:sym typeface="Arial"/>
            </a:endParaRPr>
          </a:p>
        </p:txBody>
      </p:sp>
      <p:sp>
        <p:nvSpPr>
          <p:cNvPr id="213" name="Google Shape;213;p27"/>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descr="Graphical user interface, application, chat or text message&#10;&#10;Description automatically generated" id="214" name="Google Shape;214;p27"/>
          <p:cNvPicPr preferRelativeResize="0"/>
          <p:nvPr/>
        </p:nvPicPr>
        <p:blipFill rotWithShape="1">
          <a:blip r:embed="rId3">
            <a:alphaModFix/>
          </a:blip>
          <a:srcRect b="0" l="0" r="0" t="0"/>
          <a:stretch/>
        </p:blipFill>
        <p:spPr>
          <a:xfrm>
            <a:off x="6630625" y="3736437"/>
            <a:ext cx="2471776" cy="1276103"/>
          </a:xfrm>
          <a:prstGeom prst="rect">
            <a:avLst/>
          </a:prstGeom>
          <a:noFill/>
          <a:ln>
            <a:noFill/>
          </a:ln>
        </p:spPr>
      </p:pic>
      <p:pic>
        <p:nvPicPr>
          <p:cNvPr descr="Graphical user interface, text, application, chat or text message&#10;&#10;Description automatically generated" id="215" name="Google Shape;215;p27"/>
          <p:cNvPicPr preferRelativeResize="0"/>
          <p:nvPr/>
        </p:nvPicPr>
        <p:blipFill rotWithShape="1">
          <a:blip r:embed="rId4">
            <a:alphaModFix/>
          </a:blip>
          <a:srcRect b="0" l="0" r="0" t="0"/>
          <a:stretch/>
        </p:blipFill>
        <p:spPr>
          <a:xfrm>
            <a:off x="3690836" y="3736437"/>
            <a:ext cx="2427794" cy="8079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sp>
        <p:nvSpPr>
          <p:cNvPr id="221" name="Google Shape;221;p28"/>
          <p:cNvSpPr txBox="1"/>
          <p:nvPr/>
        </p:nvSpPr>
        <p:spPr>
          <a:xfrm>
            <a:off x="649487" y="1097281"/>
            <a:ext cx="7092390" cy="830997"/>
          </a:xfrm>
          <a:prstGeom prst="rect">
            <a:avLst/>
          </a:prstGeom>
          <a:noFill/>
          <a:ln>
            <a:noFill/>
          </a:ln>
        </p:spPr>
        <p:txBody>
          <a:bodyPr anchorCtr="0" anchor="t" bIns="39550" lIns="79125" spcFirstLastPara="1" rIns="79125" wrap="square" tIns="39550">
            <a:spAutoFit/>
          </a:bodyPr>
          <a:lstStyle/>
          <a:p>
            <a:pPr indent="-311150" lvl="0" marL="393700" marR="0" rtl="0" algn="l">
              <a:lnSpc>
                <a:spcPct val="100000"/>
              </a:lnSpc>
              <a:spcBef>
                <a:spcPts val="0"/>
              </a:spcBef>
              <a:spcAft>
                <a:spcPts val="0"/>
              </a:spcAft>
              <a:buClr>
                <a:srgbClr val="000000"/>
              </a:buClr>
              <a:buSzPts val="1900"/>
              <a:buFont typeface="Arial"/>
              <a:buChar char="●"/>
            </a:pPr>
            <a:r>
              <a:rPr b="0" i="0" lang="ar" sz="1900" u="none" cap="none" strike="noStrike">
                <a:solidFill>
                  <a:srgbClr val="000000"/>
                </a:solidFill>
                <a:latin typeface="Arial"/>
                <a:ea typeface="Arial"/>
                <a:cs typeface="Arial"/>
                <a:sym typeface="Arial"/>
              </a:rPr>
              <a:t>I add new Features to make it easier for EDA and for Modelling.</a:t>
            </a:r>
            <a:endParaRPr sz="1200"/>
          </a:p>
          <a:p>
            <a:pPr indent="-311150" lvl="0" marL="393700" marR="0" rtl="0" algn="l">
              <a:lnSpc>
                <a:spcPct val="100000"/>
              </a:lnSpc>
              <a:spcBef>
                <a:spcPts val="0"/>
              </a:spcBef>
              <a:spcAft>
                <a:spcPts val="0"/>
              </a:spcAft>
              <a:buClr>
                <a:srgbClr val="000000"/>
              </a:buClr>
              <a:buSzPts val="1900"/>
              <a:buFont typeface="Arial"/>
              <a:buChar char="●"/>
            </a:pPr>
            <a:r>
              <a:rPr b="0" i="0" lang="ar" sz="1900" u="none" cap="none" strike="noStrike">
                <a:solidFill>
                  <a:srgbClr val="000000"/>
                </a:solidFill>
                <a:latin typeface="Arial"/>
                <a:ea typeface="Arial"/>
                <a:cs typeface="Arial"/>
                <a:sym typeface="Arial"/>
              </a:rPr>
              <a:t>split datetime to day, dayofweek, hour, month and year. </a:t>
            </a:r>
            <a:endParaRPr sz="1200"/>
          </a:p>
        </p:txBody>
      </p:sp>
      <p:pic>
        <p:nvPicPr>
          <p:cNvPr descr="Graphical user interface&#10;&#10;Description automatically generated" id="222" name="Google Shape;222;p28"/>
          <p:cNvPicPr preferRelativeResize="0"/>
          <p:nvPr/>
        </p:nvPicPr>
        <p:blipFill rotWithShape="1">
          <a:blip r:embed="rId3">
            <a:alphaModFix/>
          </a:blip>
          <a:srcRect b="0" l="0" r="0" t="0"/>
          <a:stretch/>
        </p:blipFill>
        <p:spPr>
          <a:xfrm>
            <a:off x="4232675" y="2402850"/>
            <a:ext cx="4911325" cy="2110150"/>
          </a:xfrm>
          <a:prstGeom prst="rect">
            <a:avLst/>
          </a:prstGeom>
          <a:noFill/>
          <a:ln>
            <a:noFill/>
          </a:ln>
        </p:spPr>
      </p:pic>
      <p:pic>
        <p:nvPicPr>
          <p:cNvPr id="223" name="Google Shape;223;p28"/>
          <p:cNvPicPr preferRelativeResize="0"/>
          <p:nvPr/>
        </p:nvPicPr>
        <p:blipFill rotWithShape="1">
          <a:blip r:embed="rId4">
            <a:alphaModFix/>
          </a:blip>
          <a:srcRect b="0" l="0" r="0" t="0"/>
          <a:stretch/>
        </p:blipFill>
        <p:spPr>
          <a:xfrm>
            <a:off x="0" y="2402850"/>
            <a:ext cx="4232675" cy="211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nvSpPr>
        <p:spPr>
          <a:xfrm>
            <a:off x="511295" y="742838"/>
            <a:ext cx="8116725" cy="900224"/>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In Which Day of Week and Day of Month that Users rent bikes more ?</a:t>
            </a:r>
            <a:endParaRPr b="1" i="0" sz="2900" u="none" cap="none" strike="noStrike">
              <a:solidFill>
                <a:srgbClr val="000000"/>
              </a:solidFill>
              <a:latin typeface="Roboto"/>
              <a:ea typeface="Roboto"/>
              <a:cs typeface="Roboto"/>
              <a:sym typeface="Roboto"/>
            </a:endParaRPr>
          </a:p>
        </p:txBody>
      </p:sp>
      <p:sp>
        <p:nvSpPr>
          <p:cNvPr id="229" name="Google Shape;229;p29"/>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 name="Google Shape;230;p29"/>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31" name="Google Shape;231;p29"/>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descr="Chart, bar chart&#10;&#10;Description automatically generated" id="232" name="Google Shape;232;p29"/>
          <p:cNvPicPr preferRelativeResize="0"/>
          <p:nvPr/>
        </p:nvPicPr>
        <p:blipFill rotWithShape="1">
          <a:blip r:embed="rId3">
            <a:alphaModFix/>
          </a:blip>
          <a:srcRect b="0" l="0" r="0" t="0"/>
          <a:stretch/>
        </p:blipFill>
        <p:spPr>
          <a:xfrm>
            <a:off x="4572000" y="1941350"/>
            <a:ext cx="4572000" cy="2621375"/>
          </a:xfrm>
          <a:prstGeom prst="rect">
            <a:avLst/>
          </a:prstGeom>
          <a:noFill/>
          <a:ln>
            <a:noFill/>
          </a:ln>
        </p:spPr>
      </p:pic>
      <p:pic>
        <p:nvPicPr>
          <p:cNvPr descr="Chart, bar chart, histogram&#10;&#10;Description automatically generated" id="233" name="Google Shape;233;p29"/>
          <p:cNvPicPr preferRelativeResize="0"/>
          <p:nvPr/>
        </p:nvPicPr>
        <p:blipFill rotWithShape="1">
          <a:blip r:embed="rId4">
            <a:alphaModFix/>
          </a:blip>
          <a:srcRect b="0" l="0" r="0" t="0"/>
          <a:stretch/>
        </p:blipFill>
        <p:spPr>
          <a:xfrm>
            <a:off x="0" y="1941341"/>
            <a:ext cx="4572000" cy="2618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nvSpPr>
        <p:spPr>
          <a:xfrm>
            <a:off x="416303" y="1015406"/>
            <a:ext cx="8392606" cy="51935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2900"/>
              <a:buFont typeface="Arial"/>
              <a:buNone/>
            </a:pPr>
            <a:r>
              <a:rPr b="1" i="0" lang="ar" sz="2900" u="none" cap="none" strike="noStrike">
                <a:solidFill>
                  <a:srgbClr val="000000"/>
                </a:solidFill>
                <a:latin typeface="Roboto"/>
                <a:ea typeface="Roboto"/>
                <a:cs typeface="Roboto"/>
                <a:sym typeface="Roboto"/>
              </a:rPr>
              <a:t>In Which Hour Users rent bikes more ?</a:t>
            </a:r>
            <a:endParaRPr b="1" i="0" sz="2900" u="none" cap="none" strike="noStrike">
              <a:solidFill>
                <a:srgbClr val="000000"/>
              </a:solidFill>
              <a:latin typeface="Roboto"/>
              <a:ea typeface="Roboto"/>
              <a:cs typeface="Roboto"/>
              <a:sym typeface="Roboto"/>
            </a:endParaRPr>
          </a:p>
        </p:txBody>
      </p:sp>
      <p:sp>
        <p:nvSpPr>
          <p:cNvPr id="239" name="Google Shape;239;p30"/>
          <p:cNvSpPr txBox="1"/>
          <p:nvPr/>
        </p:nvSpPr>
        <p:spPr>
          <a:xfrm>
            <a:off x="615659" y="4562738"/>
            <a:ext cx="7644973" cy="392400"/>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 name="Google Shape;240;p30"/>
          <p:cNvSpPr txBox="1"/>
          <p:nvPr/>
        </p:nvSpPr>
        <p:spPr>
          <a:xfrm>
            <a:off x="5641786" y="304613"/>
            <a:ext cx="3085912" cy="346275"/>
          </a:xfrm>
          <a:prstGeom prst="rect">
            <a:avLst/>
          </a:prstGeom>
          <a:noFill/>
          <a:ln>
            <a:noFill/>
          </a:ln>
        </p:spPr>
        <p:txBody>
          <a:bodyPr anchorCtr="0" anchor="t" bIns="79125" lIns="79125" spcFirstLastPara="1" rIns="79125" wrap="square" tIns="79125">
            <a:spAutoFit/>
          </a:bodyPr>
          <a:lstStyle/>
          <a:p>
            <a:pPr indent="0" lvl="0" marL="0" marR="0" rtl="0" algn="l">
              <a:lnSpc>
                <a:spcPct val="100000"/>
              </a:lnSpc>
              <a:spcBef>
                <a:spcPts val="0"/>
              </a:spcBef>
              <a:spcAft>
                <a:spcPts val="0"/>
              </a:spcAft>
              <a:buClr>
                <a:srgbClr val="000000"/>
              </a:buClr>
              <a:buSzPts val="1600"/>
              <a:buFont typeface="Arial"/>
              <a:buNone/>
            </a:pPr>
            <a:r>
              <a:rPr b="1" i="0" lang="ar" sz="1600" u="none" cap="none" strike="noStrike">
                <a:solidFill>
                  <a:schemeClr val="dk1"/>
                </a:solidFill>
                <a:latin typeface="Arial"/>
                <a:ea typeface="Arial"/>
                <a:cs typeface="Arial"/>
                <a:sym typeface="Arial"/>
              </a:rPr>
              <a:t>Exploratory Data Analysis</a:t>
            </a:r>
            <a:endParaRPr b="1" i="0" sz="1600" u="none" cap="none" strike="noStrike">
              <a:solidFill>
                <a:srgbClr val="000000"/>
              </a:solidFill>
              <a:latin typeface="Arial"/>
              <a:ea typeface="Arial"/>
              <a:cs typeface="Arial"/>
              <a:sym typeface="Arial"/>
            </a:endParaRPr>
          </a:p>
        </p:txBody>
      </p:sp>
      <p:sp>
        <p:nvSpPr>
          <p:cNvPr id="241" name="Google Shape;241;p30"/>
          <p:cNvSpPr txBox="1"/>
          <p:nvPr>
            <p:ph idx="12" type="sldNum"/>
          </p:nvPr>
        </p:nvSpPr>
        <p:spPr>
          <a:xfrm>
            <a:off x="8556784" y="4749851"/>
            <a:ext cx="548761" cy="393750"/>
          </a:xfrm>
          <a:prstGeom prst="rect">
            <a:avLst/>
          </a:prstGeom>
          <a:noFill/>
          <a:ln>
            <a:noFill/>
          </a:ln>
        </p:spPr>
        <p:txBody>
          <a:bodyPr anchorCtr="0" anchor="t" bIns="79125" lIns="79125" spcFirstLastPara="1" rIns="79125" wrap="square" tIns="79125">
            <a:noAutofit/>
          </a:bodyPr>
          <a:lstStyle/>
          <a:p>
            <a:pPr indent="0" lvl="0" marL="0" rtl="0" algn="r">
              <a:lnSpc>
                <a:spcPct val="100000"/>
              </a:lnSpc>
              <a:spcBef>
                <a:spcPts val="0"/>
              </a:spcBef>
              <a:spcAft>
                <a:spcPts val="0"/>
              </a:spcAft>
              <a:buSzPts val="1100"/>
              <a:buNone/>
            </a:pPr>
            <a:fld id="{00000000-1234-1234-1234-123412341234}" type="slidenum">
              <a:rPr lang="ar"/>
              <a:t>‹#›</a:t>
            </a:fld>
            <a:endParaRPr/>
          </a:p>
        </p:txBody>
      </p:sp>
      <p:pic>
        <p:nvPicPr>
          <p:cNvPr descr="Chart, line chart&#10;&#10;Description automatically generated" id="242" name="Google Shape;242;p30"/>
          <p:cNvPicPr preferRelativeResize="0"/>
          <p:nvPr/>
        </p:nvPicPr>
        <p:blipFill rotWithShape="1">
          <a:blip r:embed="rId3">
            <a:alphaModFix/>
          </a:blip>
          <a:srcRect b="0" l="0" r="0" t="0"/>
          <a:stretch/>
        </p:blipFill>
        <p:spPr>
          <a:xfrm>
            <a:off x="1" y="1534757"/>
            <a:ext cx="9143999" cy="30043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